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309" r:id="rId3"/>
    <p:sldId id="261" r:id="rId4"/>
    <p:sldId id="310" r:id="rId5"/>
    <p:sldId id="263" r:id="rId6"/>
    <p:sldId id="311" r:id="rId7"/>
    <p:sldId id="264" r:id="rId8"/>
    <p:sldId id="312" r:id="rId9"/>
    <p:sldId id="313" r:id="rId10"/>
    <p:sldId id="314" r:id="rId11"/>
    <p:sldId id="297" r:id="rId12"/>
    <p:sldId id="265" r:id="rId13"/>
    <p:sldId id="315" r:id="rId14"/>
    <p:sldId id="266" r:id="rId15"/>
    <p:sldId id="267" r:id="rId16"/>
    <p:sldId id="268" r:id="rId17"/>
    <p:sldId id="273" r:id="rId18"/>
    <p:sldId id="274" r:id="rId19"/>
    <p:sldId id="316" r:id="rId20"/>
    <p:sldId id="302" r:id="rId21"/>
    <p:sldId id="275" r:id="rId22"/>
    <p:sldId id="276" r:id="rId23"/>
    <p:sldId id="304" r:id="rId24"/>
    <p:sldId id="277" r:id="rId25"/>
    <p:sldId id="317" r:id="rId26"/>
    <p:sldId id="278" r:id="rId27"/>
    <p:sldId id="323" r:id="rId28"/>
    <p:sldId id="324" r:id="rId29"/>
    <p:sldId id="303" r:id="rId30"/>
    <p:sldId id="299" r:id="rId31"/>
    <p:sldId id="320" r:id="rId32"/>
    <p:sldId id="318" r:id="rId33"/>
    <p:sldId id="319" r:id="rId34"/>
    <p:sldId id="300" r:id="rId35"/>
    <p:sldId id="321" r:id="rId36"/>
    <p:sldId id="285" r:id="rId37"/>
    <p:sldId id="286" r:id="rId38"/>
    <p:sldId id="287" r:id="rId39"/>
    <p:sldId id="288" r:id="rId40"/>
    <p:sldId id="289" r:id="rId41"/>
    <p:sldId id="294" r:id="rId42"/>
    <p:sldId id="306" r:id="rId43"/>
    <p:sldId id="307" r:id="rId44"/>
    <p:sldId id="322" r:id="rId4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Lucida Grande"/>
        <a:ea typeface="Geneva"/>
        <a:cs typeface="Geneva"/>
      </a:defRPr>
    </a:lvl1pPr>
    <a:lvl2pPr marL="457200" algn="l" rtl="0" fontAlgn="base">
      <a:spcBef>
        <a:spcPct val="0"/>
      </a:spcBef>
      <a:spcAft>
        <a:spcPct val="0"/>
      </a:spcAft>
      <a:defRPr sz="2400" kern="1200">
        <a:solidFill>
          <a:schemeClr val="tx1"/>
        </a:solidFill>
        <a:latin typeface="Lucida Grande"/>
        <a:ea typeface="Geneva"/>
        <a:cs typeface="Geneva"/>
      </a:defRPr>
    </a:lvl2pPr>
    <a:lvl3pPr marL="914400" algn="l" rtl="0" fontAlgn="base">
      <a:spcBef>
        <a:spcPct val="0"/>
      </a:spcBef>
      <a:spcAft>
        <a:spcPct val="0"/>
      </a:spcAft>
      <a:defRPr sz="2400" kern="1200">
        <a:solidFill>
          <a:schemeClr val="tx1"/>
        </a:solidFill>
        <a:latin typeface="Lucida Grande"/>
        <a:ea typeface="Geneva"/>
        <a:cs typeface="Geneva"/>
      </a:defRPr>
    </a:lvl3pPr>
    <a:lvl4pPr marL="1371600" algn="l" rtl="0" fontAlgn="base">
      <a:spcBef>
        <a:spcPct val="0"/>
      </a:spcBef>
      <a:spcAft>
        <a:spcPct val="0"/>
      </a:spcAft>
      <a:defRPr sz="2400" kern="1200">
        <a:solidFill>
          <a:schemeClr val="tx1"/>
        </a:solidFill>
        <a:latin typeface="Lucida Grande"/>
        <a:ea typeface="Geneva"/>
        <a:cs typeface="Geneva"/>
      </a:defRPr>
    </a:lvl4pPr>
    <a:lvl5pPr marL="1828800" algn="l" rtl="0" fontAlgn="base">
      <a:spcBef>
        <a:spcPct val="0"/>
      </a:spcBef>
      <a:spcAft>
        <a:spcPct val="0"/>
      </a:spcAft>
      <a:defRPr sz="2400" kern="1200">
        <a:solidFill>
          <a:schemeClr val="tx1"/>
        </a:solidFill>
        <a:latin typeface="Lucida Grande"/>
        <a:ea typeface="Geneva"/>
        <a:cs typeface="Geneva"/>
      </a:defRPr>
    </a:lvl5pPr>
    <a:lvl6pPr marL="2286000" algn="l" defTabSz="914400" rtl="0" eaLnBrk="1" latinLnBrk="0" hangingPunct="1">
      <a:defRPr sz="2400" kern="1200">
        <a:solidFill>
          <a:schemeClr val="tx1"/>
        </a:solidFill>
        <a:latin typeface="Lucida Grande"/>
        <a:ea typeface="Geneva"/>
        <a:cs typeface="Geneva"/>
      </a:defRPr>
    </a:lvl6pPr>
    <a:lvl7pPr marL="2743200" algn="l" defTabSz="914400" rtl="0" eaLnBrk="1" latinLnBrk="0" hangingPunct="1">
      <a:defRPr sz="2400" kern="1200">
        <a:solidFill>
          <a:schemeClr val="tx1"/>
        </a:solidFill>
        <a:latin typeface="Lucida Grande"/>
        <a:ea typeface="Geneva"/>
        <a:cs typeface="Geneva"/>
      </a:defRPr>
    </a:lvl7pPr>
    <a:lvl8pPr marL="3200400" algn="l" defTabSz="914400" rtl="0" eaLnBrk="1" latinLnBrk="0" hangingPunct="1">
      <a:defRPr sz="2400" kern="1200">
        <a:solidFill>
          <a:schemeClr val="tx1"/>
        </a:solidFill>
        <a:latin typeface="Lucida Grande"/>
        <a:ea typeface="Geneva"/>
        <a:cs typeface="Geneva"/>
      </a:defRPr>
    </a:lvl8pPr>
    <a:lvl9pPr marL="3657600" algn="l" defTabSz="914400" rtl="0" eaLnBrk="1" latinLnBrk="0" hangingPunct="1">
      <a:defRPr sz="2400" kern="1200">
        <a:solidFill>
          <a:schemeClr val="tx1"/>
        </a:solidFill>
        <a:latin typeface="Lucida Grande"/>
        <a:ea typeface="Geneva"/>
        <a:cs typeface="Genev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990000"/>
    <a:srgbClr val="5D8866"/>
    <a:srgbClr val="B0E5CF"/>
    <a:srgbClr val="B3DAB0"/>
    <a:srgbClr val="3EBD86"/>
    <a:srgbClr val="11348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94581" autoAdjust="0"/>
  </p:normalViewPr>
  <p:slideViewPr>
    <p:cSldViewPr>
      <p:cViewPr varScale="1">
        <p:scale>
          <a:sx n="68" d="100"/>
          <a:sy n="68" d="100"/>
        </p:scale>
        <p:origin x="-104" y="-752"/>
      </p:cViewPr>
      <p:guideLst>
        <p:guide orient="horz" pos="2160"/>
        <p:guide pos="2880"/>
      </p:guideLst>
    </p:cSldViewPr>
  </p:slideViewPr>
  <p:outlineViewPr>
    <p:cViewPr>
      <p:scale>
        <a:sx n="33" d="100"/>
        <a:sy n="33" d="100"/>
      </p:scale>
      <p:origin x="24" y="1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fld id="{44FAADB7-C020-4724-A710-C0F58E6D8604}" type="slidenum">
              <a:rPr lang="en-US"/>
              <a:pPr>
                <a:defRPr/>
              </a:pPr>
              <a:t>‹#›</a:t>
            </a:fld>
            <a:endParaRPr lang="en-US"/>
          </a:p>
        </p:txBody>
      </p:sp>
    </p:spTree>
    <p:extLst>
      <p:ext uri="{BB962C8B-B14F-4D97-AF65-F5344CB8AC3E}">
        <p14:creationId xmlns:p14="http://schemas.microsoft.com/office/powerpoint/2010/main" val="1244135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pitchFamily="-80" charset="-128"/>
      </a:defRPr>
    </a:lvl1pPr>
    <a:lvl2pPr marL="4572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2pPr>
    <a:lvl3pPr marL="9144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3pPr>
    <a:lvl4pPr marL="13716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4pPr>
    <a:lvl5pPr marL="18288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1BE1A061-E345-468E-8E14-31342437F598}" type="slidenum">
              <a:rPr lang="en-US" smtClean="0">
                <a:latin typeface="Lucida Grande"/>
                <a:ea typeface="Geneva"/>
                <a:cs typeface="Geneva"/>
              </a:rPr>
              <a:pPr/>
              <a:t>1</a:t>
            </a:fld>
            <a:endParaRPr lang="en-US" smtClean="0">
              <a:latin typeface="Lucida Grande"/>
              <a:ea typeface="Geneva"/>
              <a:cs typeface="Geneva"/>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5843" name="Slide Number Placeholder 3"/>
          <p:cNvSpPr>
            <a:spLocks noGrp="1"/>
          </p:cNvSpPr>
          <p:nvPr>
            <p:ph type="sldNum" sz="quarter" idx="5"/>
          </p:nvPr>
        </p:nvSpPr>
        <p:spPr>
          <a:noFill/>
        </p:spPr>
        <p:txBody>
          <a:bodyPr/>
          <a:lstStyle/>
          <a:p>
            <a:fld id="{922ECC79-3548-45ED-A0DD-17E50DB23B10}" type="slidenum">
              <a:rPr lang="en-US" smtClean="0">
                <a:latin typeface="Lucida Grande"/>
                <a:ea typeface="Geneva"/>
                <a:cs typeface="Geneva"/>
              </a:rPr>
              <a:pPr/>
              <a:t>15</a:t>
            </a:fld>
            <a:endParaRPr lang="en-US" smtClean="0">
              <a:latin typeface="Lucida Grande"/>
              <a:ea typeface="Geneva"/>
              <a:cs typeface="Genev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a:ln/>
        </p:spPr>
      </p:sp>
      <p:sp>
        <p:nvSpPr>
          <p:cNvPr id="3789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7891" name="Slide Number Placeholder 3"/>
          <p:cNvSpPr>
            <a:spLocks noGrp="1"/>
          </p:cNvSpPr>
          <p:nvPr>
            <p:ph type="sldNum" sz="quarter" idx="5"/>
          </p:nvPr>
        </p:nvSpPr>
        <p:spPr>
          <a:noFill/>
        </p:spPr>
        <p:txBody>
          <a:bodyPr/>
          <a:lstStyle/>
          <a:p>
            <a:fld id="{0391838D-A652-4F77-8079-166CA66ACECD}" type="slidenum">
              <a:rPr lang="en-US" smtClean="0">
                <a:latin typeface="Lucida Grande"/>
                <a:ea typeface="Geneva"/>
                <a:cs typeface="Geneva"/>
              </a:rPr>
              <a:pPr/>
              <a:t>16</a:t>
            </a:fld>
            <a:endParaRPr lang="en-US" smtClean="0">
              <a:latin typeface="Lucida Grande"/>
              <a:ea typeface="Geneva"/>
              <a:cs typeface="Gene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9939" name="Slide Number Placeholder 3"/>
          <p:cNvSpPr>
            <a:spLocks noGrp="1"/>
          </p:cNvSpPr>
          <p:nvPr>
            <p:ph type="sldNum" sz="quarter" idx="5"/>
          </p:nvPr>
        </p:nvSpPr>
        <p:spPr>
          <a:noFill/>
        </p:spPr>
        <p:txBody>
          <a:bodyPr/>
          <a:lstStyle/>
          <a:p>
            <a:fld id="{86C6EBF6-79D9-433B-B89A-A39F2BED9FDA}" type="slidenum">
              <a:rPr lang="en-US" smtClean="0">
                <a:latin typeface="Lucida Grande"/>
                <a:ea typeface="Geneva"/>
                <a:cs typeface="Geneva"/>
              </a:rPr>
              <a:pPr/>
              <a:t>17</a:t>
            </a:fld>
            <a:endParaRPr lang="en-US" smtClean="0">
              <a:latin typeface="Lucida Grande"/>
              <a:ea typeface="Geneva"/>
              <a:cs typeface="Genev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1987" name="Slide Number Placeholder 3"/>
          <p:cNvSpPr>
            <a:spLocks noGrp="1"/>
          </p:cNvSpPr>
          <p:nvPr>
            <p:ph type="sldNum" sz="quarter" idx="5"/>
          </p:nvPr>
        </p:nvSpPr>
        <p:spPr>
          <a:noFill/>
        </p:spPr>
        <p:txBody>
          <a:bodyPr/>
          <a:lstStyle/>
          <a:p>
            <a:fld id="{0AB49C1C-A80E-4AB6-BE32-2950CB5FEB3E}" type="slidenum">
              <a:rPr lang="en-US" smtClean="0">
                <a:latin typeface="Lucida Grande"/>
                <a:ea typeface="Geneva"/>
                <a:cs typeface="Geneva"/>
              </a:rPr>
              <a:pPr/>
              <a:t>18</a:t>
            </a:fld>
            <a:endParaRPr lang="en-US" smtClean="0">
              <a:latin typeface="Lucida Grande"/>
              <a:ea typeface="Geneva"/>
              <a:cs typeface="Gene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4035" name="Slide Number Placeholder 3"/>
          <p:cNvSpPr>
            <a:spLocks noGrp="1"/>
          </p:cNvSpPr>
          <p:nvPr>
            <p:ph type="sldNum" sz="quarter" idx="5"/>
          </p:nvPr>
        </p:nvSpPr>
        <p:spPr>
          <a:noFill/>
        </p:spPr>
        <p:txBody>
          <a:bodyPr/>
          <a:lstStyle/>
          <a:p>
            <a:fld id="{0C4DA405-3589-4F35-9BEB-56EA9D5444D9}" type="slidenum">
              <a:rPr lang="en-US" smtClean="0">
                <a:latin typeface="Lucida Grande"/>
                <a:ea typeface="Geneva"/>
                <a:cs typeface="Geneva"/>
              </a:rPr>
              <a:pPr/>
              <a:t>20</a:t>
            </a:fld>
            <a:endParaRPr lang="en-US" smtClean="0">
              <a:latin typeface="Lucida Grande"/>
              <a:ea typeface="Geneva"/>
              <a:cs typeface="Genev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6083" name="Slide Number Placeholder 3"/>
          <p:cNvSpPr>
            <a:spLocks noGrp="1"/>
          </p:cNvSpPr>
          <p:nvPr>
            <p:ph type="sldNum" sz="quarter" idx="5"/>
          </p:nvPr>
        </p:nvSpPr>
        <p:spPr>
          <a:noFill/>
        </p:spPr>
        <p:txBody>
          <a:bodyPr/>
          <a:lstStyle/>
          <a:p>
            <a:fld id="{28916AFA-05EF-4DBF-B62E-16F2044438BA}" type="slidenum">
              <a:rPr lang="en-US" smtClean="0">
                <a:latin typeface="Lucida Grande"/>
                <a:ea typeface="Geneva"/>
                <a:cs typeface="Geneva"/>
              </a:rPr>
              <a:pPr/>
              <a:t>21</a:t>
            </a:fld>
            <a:endParaRPr lang="en-US" smtClean="0">
              <a:latin typeface="Lucida Grande"/>
              <a:ea typeface="Geneva"/>
              <a:cs typeface="Gene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8131" name="Slide Number Placeholder 3"/>
          <p:cNvSpPr>
            <a:spLocks noGrp="1"/>
          </p:cNvSpPr>
          <p:nvPr>
            <p:ph type="sldNum" sz="quarter" idx="5"/>
          </p:nvPr>
        </p:nvSpPr>
        <p:spPr>
          <a:noFill/>
        </p:spPr>
        <p:txBody>
          <a:bodyPr/>
          <a:lstStyle/>
          <a:p>
            <a:fld id="{3D5CFA78-439B-41F6-8971-48B6620911F2}" type="slidenum">
              <a:rPr lang="en-US" smtClean="0">
                <a:latin typeface="Lucida Grande"/>
                <a:ea typeface="Geneva"/>
                <a:cs typeface="Geneva"/>
              </a:rPr>
              <a:pPr/>
              <a:t>22</a:t>
            </a:fld>
            <a:endParaRPr lang="en-US" smtClean="0">
              <a:latin typeface="Lucida Grande"/>
              <a:ea typeface="Geneva"/>
              <a:cs typeface="Genev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a:ln/>
        </p:spPr>
      </p:sp>
      <p:sp>
        <p:nvSpPr>
          <p:cNvPr id="5222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2227" name="Slide Number Placeholder 3"/>
          <p:cNvSpPr>
            <a:spLocks noGrp="1"/>
          </p:cNvSpPr>
          <p:nvPr>
            <p:ph type="sldNum" sz="quarter" idx="5"/>
          </p:nvPr>
        </p:nvSpPr>
        <p:spPr>
          <a:noFill/>
        </p:spPr>
        <p:txBody>
          <a:bodyPr/>
          <a:lstStyle/>
          <a:p>
            <a:fld id="{13EA6CDB-2660-4D7F-9786-27CB8B17F5D4}" type="slidenum">
              <a:rPr lang="en-US" smtClean="0">
                <a:latin typeface="Lucida Grande"/>
                <a:ea typeface="Geneva"/>
                <a:cs typeface="Geneva"/>
              </a:rPr>
              <a:pPr/>
              <a:t>24</a:t>
            </a:fld>
            <a:endParaRPr lang="en-US" smtClean="0">
              <a:latin typeface="Lucida Grande"/>
              <a:ea typeface="Geneva"/>
              <a:cs typeface="Gene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ln/>
        </p:spPr>
      </p:sp>
      <p:sp>
        <p:nvSpPr>
          <p:cNvPr id="5427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4275" name="Slide Number Placeholder 3"/>
          <p:cNvSpPr>
            <a:spLocks noGrp="1"/>
          </p:cNvSpPr>
          <p:nvPr>
            <p:ph type="sldNum" sz="quarter" idx="5"/>
          </p:nvPr>
        </p:nvSpPr>
        <p:spPr>
          <a:noFill/>
        </p:spPr>
        <p:txBody>
          <a:bodyPr/>
          <a:lstStyle/>
          <a:p>
            <a:fld id="{18A30D98-2C9C-465A-AB32-ADF41167CC13}" type="slidenum">
              <a:rPr lang="en-US" smtClean="0">
                <a:latin typeface="Lucida Grande"/>
                <a:ea typeface="Geneva"/>
                <a:cs typeface="Geneva"/>
              </a:rPr>
              <a:pPr/>
              <a:t>26</a:t>
            </a:fld>
            <a:endParaRPr lang="en-US" smtClean="0">
              <a:latin typeface="Lucida Grande"/>
              <a:ea typeface="Geneva"/>
              <a:cs typeface="Gene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6323" name="Slide Number Placeholder 3"/>
          <p:cNvSpPr>
            <a:spLocks noGrp="1"/>
          </p:cNvSpPr>
          <p:nvPr>
            <p:ph type="sldNum" sz="quarter" idx="5"/>
          </p:nvPr>
        </p:nvSpPr>
        <p:spPr>
          <a:noFill/>
        </p:spPr>
        <p:txBody>
          <a:bodyPr/>
          <a:lstStyle/>
          <a:p>
            <a:fld id="{45E83765-90BD-40C0-816F-16A0D9DD84F3}" type="slidenum">
              <a:rPr lang="en-US" smtClean="0">
                <a:latin typeface="Lucida Grande"/>
                <a:ea typeface="Geneva"/>
                <a:cs typeface="Geneva"/>
              </a:rPr>
              <a:pPr/>
              <a:t>29</a:t>
            </a:fld>
            <a:endParaRPr lang="en-US" smtClean="0">
              <a:latin typeface="Lucida Grande"/>
              <a:ea typeface="Geneva"/>
              <a:cs typeface="Gene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8AFDC234-E22E-4088-89F4-AF79C0E27269}" type="slidenum">
              <a:rPr lang="en-US" smtClean="0">
                <a:latin typeface="Lucida Grande"/>
                <a:ea typeface="Geneva"/>
                <a:cs typeface="Geneva"/>
              </a:rPr>
              <a:pPr/>
              <a:t>3</a:t>
            </a:fld>
            <a:endParaRPr lang="en-US" smtClean="0">
              <a:latin typeface="Lucida Grande"/>
              <a:ea typeface="Geneva"/>
              <a:cs typeface="Geneva"/>
            </a:endParaRPr>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8371" name="Slide Number Placeholder 3"/>
          <p:cNvSpPr>
            <a:spLocks noGrp="1"/>
          </p:cNvSpPr>
          <p:nvPr>
            <p:ph type="sldNum" sz="quarter" idx="5"/>
          </p:nvPr>
        </p:nvSpPr>
        <p:spPr>
          <a:noFill/>
        </p:spPr>
        <p:txBody>
          <a:bodyPr/>
          <a:lstStyle/>
          <a:p>
            <a:fld id="{9E21F570-A06C-4F5C-9926-EC44340F91ED}" type="slidenum">
              <a:rPr lang="en-US" smtClean="0">
                <a:latin typeface="Lucida Grande"/>
                <a:ea typeface="Geneva"/>
                <a:cs typeface="Geneva"/>
              </a:rPr>
              <a:pPr/>
              <a:t>30</a:t>
            </a:fld>
            <a:endParaRPr lang="en-US" smtClean="0">
              <a:latin typeface="Lucida Grande"/>
              <a:ea typeface="Geneva"/>
              <a:cs typeface="Gene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32</a:t>
            </a:fld>
            <a:endParaRPr lang="en-US" smtClean="0">
              <a:latin typeface="Lucida Grande"/>
              <a:ea typeface="Geneva"/>
              <a:cs typeface="Gene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33</a:t>
            </a:fld>
            <a:endParaRPr lang="en-US" smtClean="0">
              <a:latin typeface="Lucida Grande"/>
              <a:ea typeface="Geneva"/>
              <a:cs typeface="Gene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0419" name="Slide Number Placeholder 3"/>
          <p:cNvSpPr>
            <a:spLocks noGrp="1"/>
          </p:cNvSpPr>
          <p:nvPr>
            <p:ph type="sldNum" sz="quarter" idx="5"/>
          </p:nvPr>
        </p:nvSpPr>
        <p:spPr>
          <a:noFill/>
        </p:spPr>
        <p:txBody>
          <a:bodyPr/>
          <a:lstStyle/>
          <a:p>
            <a:fld id="{56334C19-DCA4-4342-96A0-EBE669CB7D7C}" type="slidenum">
              <a:rPr lang="en-US" smtClean="0">
                <a:latin typeface="Lucida Grande"/>
                <a:ea typeface="Geneva"/>
                <a:cs typeface="Geneva"/>
              </a:rPr>
              <a:pPr/>
              <a:t>34</a:t>
            </a:fld>
            <a:endParaRPr lang="en-US" smtClean="0">
              <a:latin typeface="Lucida Grande"/>
              <a:ea typeface="Geneva"/>
              <a:cs typeface="Genev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6563" name="Slide Number Placeholder 3"/>
          <p:cNvSpPr>
            <a:spLocks noGrp="1"/>
          </p:cNvSpPr>
          <p:nvPr>
            <p:ph type="sldNum" sz="quarter" idx="5"/>
          </p:nvPr>
        </p:nvSpPr>
        <p:spPr>
          <a:noFill/>
        </p:spPr>
        <p:txBody>
          <a:bodyPr/>
          <a:lstStyle/>
          <a:p>
            <a:fld id="{2689B080-5BB1-4EC7-B8F2-EFE90137354E}" type="slidenum">
              <a:rPr lang="en-US" smtClean="0">
                <a:latin typeface="Lucida Grande"/>
                <a:ea typeface="Geneva"/>
                <a:cs typeface="Geneva"/>
              </a:rPr>
              <a:pPr/>
              <a:t>36</a:t>
            </a:fld>
            <a:endParaRPr lang="en-US" smtClean="0">
              <a:latin typeface="Lucida Grande"/>
              <a:ea typeface="Geneva"/>
              <a:cs typeface="Genev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8611" name="Slide Number Placeholder 3"/>
          <p:cNvSpPr>
            <a:spLocks noGrp="1"/>
          </p:cNvSpPr>
          <p:nvPr>
            <p:ph type="sldNum" sz="quarter" idx="5"/>
          </p:nvPr>
        </p:nvSpPr>
        <p:spPr>
          <a:noFill/>
        </p:spPr>
        <p:txBody>
          <a:bodyPr/>
          <a:lstStyle/>
          <a:p>
            <a:fld id="{9348D768-36FA-42D9-913D-445BBE3CA89C}" type="slidenum">
              <a:rPr lang="en-US" smtClean="0">
                <a:latin typeface="Lucida Grande"/>
                <a:ea typeface="Geneva"/>
                <a:cs typeface="Geneva"/>
              </a:rPr>
              <a:pPr/>
              <a:t>37</a:t>
            </a:fld>
            <a:endParaRPr lang="en-US" smtClean="0">
              <a:latin typeface="Lucida Grande"/>
              <a:ea typeface="Geneva"/>
              <a:cs typeface="Genev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0659" name="Slide Number Placeholder 3"/>
          <p:cNvSpPr>
            <a:spLocks noGrp="1"/>
          </p:cNvSpPr>
          <p:nvPr>
            <p:ph type="sldNum" sz="quarter" idx="5"/>
          </p:nvPr>
        </p:nvSpPr>
        <p:spPr>
          <a:noFill/>
        </p:spPr>
        <p:txBody>
          <a:bodyPr/>
          <a:lstStyle/>
          <a:p>
            <a:fld id="{D840FC3F-82EF-4E9D-98F7-198BD2080ADC}" type="slidenum">
              <a:rPr lang="en-US" smtClean="0">
                <a:latin typeface="Lucida Grande"/>
                <a:ea typeface="Geneva"/>
                <a:cs typeface="Geneva"/>
              </a:rPr>
              <a:pPr/>
              <a:t>38</a:t>
            </a:fld>
            <a:endParaRPr lang="en-US" smtClean="0">
              <a:latin typeface="Lucida Grande"/>
              <a:ea typeface="Geneva"/>
              <a:cs typeface="Genev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2707" name="Slide Number Placeholder 3"/>
          <p:cNvSpPr>
            <a:spLocks noGrp="1"/>
          </p:cNvSpPr>
          <p:nvPr>
            <p:ph type="sldNum" sz="quarter" idx="5"/>
          </p:nvPr>
        </p:nvSpPr>
        <p:spPr>
          <a:noFill/>
        </p:spPr>
        <p:txBody>
          <a:bodyPr/>
          <a:lstStyle/>
          <a:p>
            <a:fld id="{BE789F5E-FF87-40C6-BC5A-7EEB233B2B5F}" type="slidenum">
              <a:rPr lang="en-US" smtClean="0">
                <a:latin typeface="Lucida Grande"/>
                <a:ea typeface="Geneva"/>
                <a:cs typeface="Geneva"/>
              </a:rPr>
              <a:pPr/>
              <a:t>39</a:t>
            </a:fld>
            <a:endParaRPr lang="en-US" smtClean="0">
              <a:latin typeface="Lucida Grande"/>
              <a:ea typeface="Geneva"/>
              <a:cs typeface="Gene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4755" name="Slide Number Placeholder 3"/>
          <p:cNvSpPr>
            <a:spLocks noGrp="1"/>
          </p:cNvSpPr>
          <p:nvPr>
            <p:ph type="sldNum" sz="quarter" idx="5"/>
          </p:nvPr>
        </p:nvSpPr>
        <p:spPr>
          <a:noFill/>
        </p:spPr>
        <p:txBody>
          <a:bodyPr/>
          <a:lstStyle/>
          <a:p>
            <a:fld id="{4E1C6BB1-589F-4E9A-9CE3-5EDF4307D1A8}" type="slidenum">
              <a:rPr lang="en-US" smtClean="0">
                <a:latin typeface="Lucida Grande"/>
                <a:ea typeface="Geneva"/>
                <a:cs typeface="Geneva"/>
              </a:rPr>
              <a:pPr/>
              <a:t>40</a:t>
            </a:fld>
            <a:endParaRPr lang="en-US" smtClean="0">
              <a:latin typeface="Lucida Grande"/>
              <a:ea typeface="Geneva"/>
              <a:cs typeface="Gene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a:ln/>
        </p:spPr>
      </p:sp>
      <p:sp>
        <p:nvSpPr>
          <p:cNvPr id="7987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79875" name="Slide Number Placeholder 3"/>
          <p:cNvSpPr>
            <a:spLocks noGrp="1"/>
          </p:cNvSpPr>
          <p:nvPr>
            <p:ph type="sldNum" sz="quarter" idx="5"/>
          </p:nvPr>
        </p:nvSpPr>
        <p:spPr>
          <a:noFill/>
        </p:spPr>
        <p:txBody>
          <a:bodyPr/>
          <a:lstStyle/>
          <a:p>
            <a:fld id="{D3B40BBF-CC7D-437D-82D0-3DE401F201B2}" type="slidenum">
              <a:rPr lang="en-US" smtClean="0">
                <a:latin typeface="Lucida Grande"/>
                <a:ea typeface="Geneva"/>
                <a:cs typeface="Geneva"/>
              </a:rPr>
              <a:pPr/>
              <a:t>41</a:t>
            </a:fld>
            <a:endParaRPr lang="en-US" smtClean="0">
              <a:latin typeface="Lucida Grande"/>
              <a:ea typeface="Geneva"/>
              <a:cs typeface="Gene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3EAAE42-7D29-4D02-914C-6725DAB0F7C0}" type="slidenum">
              <a:rPr lang="en-US" smtClean="0">
                <a:latin typeface="Lucida Grande"/>
                <a:ea typeface="Geneva"/>
                <a:cs typeface="Geneva"/>
              </a:rPr>
              <a:pPr/>
              <a:t>5</a:t>
            </a:fld>
            <a:endParaRPr lang="en-US" smtClean="0">
              <a:latin typeface="Lucida Grande"/>
              <a:ea typeface="Geneva"/>
              <a:cs typeface="Geneva"/>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p:spPr>
        <p:txBody>
          <a:bodyPr/>
          <a:lstStyle/>
          <a:p>
            <a:fld id="{B3EAAE42-7D29-4D02-914C-6725DAB0F7C0}" type="slidenum">
              <a:rPr lang="en-US" smtClean="0">
                <a:latin typeface="Lucida Grande"/>
                <a:ea typeface="Geneva"/>
                <a:cs typeface="Geneva"/>
              </a:rPr>
              <a:pPr/>
              <a:t>6</a:t>
            </a:fld>
            <a:endParaRPr lang="en-US" smtClean="0">
              <a:latin typeface="Lucida Grande"/>
              <a:ea typeface="Geneva"/>
              <a:cs typeface="Geneva"/>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7651" name="Slide Number Placeholder 3"/>
          <p:cNvSpPr>
            <a:spLocks noGrp="1"/>
          </p:cNvSpPr>
          <p:nvPr>
            <p:ph type="sldNum" sz="quarter" idx="5"/>
          </p:nvPr>
        </p:nvSpPr>
        <p:spPr>
          <a:noFill/>
        </p:spPr>
        <p:txBody>
          <a:bodyPr/>
          <a:lstStyle/>
          <a:p>
            <a:fld id="{CBBF9727-1219-4762-A763-2A2DCB8550A6}" type="slidenum">
              <a:rPr lang="en-US" smtClean="0">
                <a:latin typeface="Lucida Grande"/>
                <a:ea typeface="Geneva"/>
                <a:cs typeface="Geneva"/>
              </a:rPr>
              <a:pPr/>
              <a:t>7</a:t>
            </a:fld>
            <a:endParaRPr lang="en-US" smtClean="0">
              <a:latin typeface="Lucida Grande"/>
              <a:ea typeface="Geneva"/>
              <a:cs typeface="Gene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7651" name="Slide Number Placeholder 3"/>
          <p:cNvSpPr>
            <a:spLocks noGrp="1"/>
          </p:cNvSpPr>
          <p:nvPr>
            <p:ph type="sldNum" sz="quarter" idx="5"/>
          </p:nvPr>
        </p:nvSpPr>
        <p:spPr>
          <a:noFill/>
        </p:spPr>
        <p:txBody>
          <a:bodyPr/>
          <a:lstStyle/>
          <a:p>
            <a:fld id="{CBBF9727-1219-4762-A763-2A2DCB8550A6}" type="slidenum">
              <a:rPr lang="en-US" smtClean="0">
                <a:latin typeface="Lucida Grande"/>
                <a:ea typeface="Geneva"/>
                <a:cs typeface="Geneva"/>
              </a:rPr>
              <a:pPr/>
              <a:t>8</a:t>
            </a:fld>
            <a:endParaRPr lang="en-US" smtClean="0">
              <a:latin typeface="Lucida Grande"/>
              <a:ea typeface="Geneva"/>
              <a:cs typeface="Genev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29699" name="Slide Number Placeholder 3"/>
          <p:cNvSpPr>
            <a:spLocks noGrp="1"/>
          </p:cNvSpPr>
          <p:nvPr>
            <p:ph type="sldNum" sz="quarter" idx="5"/>
          </p:nvPr>
        </p:nvSpPr>
        <p:spPr>
          <a:noFill/>
        </p:spPr>
        <p:txBody>
          <a:bodyPr/>
          <a:lstStyle/>
          <a:p>
            <a:fld id="{E8C43D42-8B56-4C43-9B6F-7F3049D20970}" type="slidenum">
              <a:rPr lang="en-US" smtClean="0">
                <a:latin typeface="Lucida Grande"/>
                <a:ea typeface="Geneva"/>
                <a:cs typeface="Geneva"/>
              </a:rPr>
              <a:pPr/>
              <a:t>11</a:t>
            </a:fld>
            <a:endParaRPr lang="en-US" smtClean="0">
              <a:latin typeface="Lucida Grande"/>
              <a:ea typeface="Geneva"/>
              <a:cs typeface="Genev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1747" name="Slide Number Placeholder 3"/>
          <p:cNvSpPr>
            <a:spLocks noGrp="1"/>
          </p:cNvSpPr>
          <p:nvPr>
            <p:ph type="sldNum" sz="quarter" idx="5"/>
          </p:nvPr>
        </p:nvSpPr>
        <p:spPr>
          <a:noFill/>
        </p:spPr>
        <p:txBody>
          <a:bodyPr/>
          <a:lstStyle/>
          <a:p>
            <a:fld id="{3B6F42A8-6FD5-429D-9FA0-4F7D9FAC1814}" type="slidenum">
              <a:rPr lang="en-US" smtClean="0">
                <a:latin typeface="Lucida Grande"/>
                <a:ea typeface="Geneva"/>
                <a:cs typeface="Geneva"/>
              </a:rPr>
              <a:pPr/>
              <a:t>12</a:t>
            </a:fld>
            <a:endParaRPr lang="en-US" smtClean="0">
              <a:latin typeface="Lucida Grande"/>
              <a:ea typeface="Geneva"/>
              <a:cs typeface="Gene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33795" name="Slide Number Placeholder 3"/>
          <p:cNvSpPr>
            <a:spLocks noGrp="1"/>
          </p:cNvSpPr>
          <p:nvPr>
            <p:ph type="sldNum" sz="quarter" idx="5"/>
          </p:nvPr>
        </p:nvSpPr>
        <p:spPr>
          <a:noFill/>
        </p:spPr>
        <p:txBody>
          <a:bodyPr/>
          <a:lstStyle/>
          <a:p>
            <a:fld id="{FA3A0020-670D-4E72-8B4C-391416E83E76}" type="slidenum">
              <a:rPr lang="en-US" smtClean="0">
                <a:latin typeface="Lucida Grande"/>
                <a:ea typeface="Geneva"/>
                <a:cs typeface="Geneva"/>
              </a:rPr>
              <a:pPr/>
              <a:t>14</a:t>
            </a:fld>
            <a:endParaRPr lang="en-US" smtClean="0">
              <a:latin typeface="Lucida Grande"/>
              <a:ea typeface="Geneva"/>
              <a:cs typeface="Gene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dirty="0">
                <a:solidFill>
                  <a:schemeClr val="bg1"/>
                </a:solidFill>
              </a:defRPr>
            </a:lvl1pPr>
          </a:lstStyle>
          <a:p>
            <a:pPr>
              <a:defRPr/>
            </a:pPr>
            <a:endParaRPr lang="en-US"/>
          </a:p>
        </p:txBody>
      </p:sp>
      <p:sp>
        <p:nvSpPr>
          <p:cNvPr id="5" name="Footer Placeholder 4"/>
          <p:cNvSpPr>
            <a:spLocks noGrp="1"/>
          </p:cNvSpPr>
          <p:nvPr>
            <p:ph type="ftr" sz="quarter" idx="11"/>
          </p:nvPr>
        </p:nvSpPr>
        <p:spPr/>
        <p:txBody>
          <a:bodyPr/>
          <a:lstStyle>
            <a:lvl1pPr>
              <a:defRPr>
                <a:solidFill>
                  <a:schemeClr val="bg1"/>
                </a:solidFill>
                <a:latin typeface="Helvetica" pitchFamily="-48" charset="0"/>
                <a:cs typeface="Helvetica" pitchFamily="-48"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89C8922-B58C-4ED8-836C-9BA0D457098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horz"/>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7A8441-C8EE-448D-BA69-33593FA6332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219200"/>
            <a:ext cx="1943100" cy="487680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85800" y="1219200"/>
            <a:ext cx="5676900" cy="48768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C9399BF-AA8C-40CB-92FE-381017AB5C6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533400"/>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A8A528-AB04-437A-AF4F-5CD483EF47A9}"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68580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A86EA3A-7CB2-4929-A6C4-A6D0CBD261A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solidFill>
                  <a:srgbClr val="3EBD86"/>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9EA47D8-9910-4288-B4E5-1F8E060F9C9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6A1D48-DB89-4FAC-BC50-4340761239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43C54CD-A791-4B74-B425-4435C2E33D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609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9812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67000"/>
            <a:ext cx="4040188"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9812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667000"/>
            <a:ext cx="4041775"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52EACCF-AB45-4032-919B-13554112D8D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B60F799-AF40-486A-87F1-662A2442EDC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333185C-0CD2-4F29-B852-F5630925FF2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219200"/>
            <a:ext cx="511175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981200"/>
            <a:ext cx="3008313" cy="4144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3F9B9D-3734-407C-A4A3-4D016A6D1BB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219199"/>
            <a:ext cx="5486400"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EA4E09-D1DE-4542-9569-6EB862D4198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bwMode="auto">
          <a:xfrm>
            <a:off x="685800" y="1219200"/>
            <a:ext cx="777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0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Helvetica" pitchFamily="-48" charset="0"/>
                <a:ea typeface="Geneva" pitchFamily="-4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Lucida Grande" pitchFamily="-48" charset="0"/>
                <a:ea typeface="Geneva" pitchFamily="-4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Helvetica" pitchFamily="-48" charset="0"/>
                <a:ea typeface="Geneva" pitchFamily="-48" charset="-128"/>
                <a:cs typeface="+mn-cs"/>
              </a:defRPr>
            </a:lvl1pPr>
          </a:lstStyle>
          <a:p>
            <a:pPr>
              <a:defRPr/>
            </a:pPr>
            <a:fld id="{FB00E05B-3AC8-4D23-BEB9-FDB733062D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xStyles>
    <p:titleStyle>
      <a:lvl1pPr algn="ctr" rtl="0" eaLnBrk="0" fontAlgn="base" hangingPunct="0">
        <a:spcBef>
          <a:spcPct val="0"/>
        </a:spcBef>
        <a:spcAft>
          <a:spcPct val="0"/>
        </a:spcAft>
        <a:defRPr sz="3600" b="1">
          <a:solidFill>
            <a:srgbClr val="800000"/>
          </a:solidFill>
          <a:latin typeface="Helvetica"/>
          <a:ea typeface="+mj-ea"/>
          <a:cs typeface="Helvetica"/>
        </a:defRPr>
      </a:lvl1pPr>
      <a:lvl2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2pPr>
      <a:lvl3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3pPr>
      <a:lvl4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4pPr>
      <a:lvl5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5pPr>
      <a:lvl6pPr marL="4572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6pPr>
      <a:lvl7pPr marL="9144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7pPr>
      <a:lvl8pPr marL="13716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8pPr>
      <a:lvl9pPr marL="18288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9pPr>
    </p:titleStyle>
    <p:bodyStyle>
      <a:lvl1pPr marL="342900" indent="-342900" algn="l" rtl="0" eaLnBrk="0" fontAlgn="base" hangingPunct="0">
        <a:spcBef>
          <a:spcPct val="20000"/>
        </a:spcBef>
        <a:spcAft>
          <a:spcPct val="0"/>
        </a:spcAft>
        <a:buChar char="&gt;"/>
        <a:defRPr sz="3200">
          <a:solidFill>
            <a:srgbClr val="1862B2"/>
          </a:solidFill>
          <a:latin typeface="+mn-lt"/>
          <a:ea typeface="+mn-ea"/>
          <a:cs typeface="+mn-cs"/>
        </a:defRPr>
      </a:lvl1pPr>
      <a:lvl2pPr marL="742950" indent="-285750" algn="l" rtl="0" eaLnBrk="0" fontAlgn="base" hangingPunct="0">
        <a:spcBef>
          <a:spcPct val="20000"/>
        </a:spcBef>
        <a:spcAft>
          <a:spcPct val="0"/>
        </a:spcAft>
        <a:buFont typeface="Lucida Grande"/>
        <a:buChar char="•"/>
        <a:defRPr sz="2800">
          <a:solidFill>
            <a:srgbClr val="3EBD86"/>
          </a:solidFill>
          <a:latin typeface="+mn-lt"/>
          <a:ea typeface="+mn-ea"/>
          <a:cs typeface="Geneva"/>
        </a:defRPr>
      </a:lvl2pPr>
      <a:lvl3pPr marL="1085850" indent="-228600" algn="l" rtl="0" eaLnBrk="0" fontAlgn="base" hangingPunct="0">
        <a:spcBef>
          <a:spcPct val="20000"/>
        </a:spcBef>
        <a:spcAft>
          <a:spcPct val="0"/>
        </a:spcAft>
        <a:buChar char="&gt;"/>
        <a:defRPr sz="2400">
          <a:solidFill>
            <a:schemeClr val="tx1"/>
          </a:solidFill>
          <a:latin typeface="+mn-lt"/>
          <a:ea typeface="+mn-ea"/>
          <a:cs typeface="Geneva"/>
        </a:defRPr>
      </a:lvl3pPr>
      <a:lvl4pPr marL="1428750" indent="-228600" algn="l" rtl="0" eaLnBrk="0" fontAlgn="base" hangingPunct="0">
        <a:spcBef>
          <a:spcPct val="20000"/>
        </a:spcBef>
        <a:spcAft>
          <a:spcPct val="0"/>
        </a:spcAft>
        <a:buChar char="–"/>
        <a:defRPr sz="2000">
          <a:solidFill>
            <a:schemeClr val="tx1"/>
          </a:solidFill>
          <a:latin typeface="+mn-lt"/>
          <a:ea typeface="+mn-ea"/>
          <a:cs typeface="Geneva"/>
        </a:defRPr>
      </a:lvl4pPr>
      <a:lvl5pPr marL="1771650" indent="-228600" algn="l" rtl="0" eaLnBrk="0" fontAlgn="base" hangingPunct="0">
        <a:spcBef>
          <a:spcPct val="20000"/>
        </a:spcBef>
        <a:spcAft>
          <a:spcPct val="0"/>
        </a:spcAft>
        <a:buChar char="»"/>
        <a:defRPr sz="2000">
          <a:solidFill>
            <a:schemeClr val="tx1"/>
          </a:solidFill>
          <a:latin typeface="+mn-lt"/>
          <a:ea typeface="+mn-ea"/>
          <a:cs typeface="Geneva"/>
        </a:defRPr>
      </a:lvl5pPr>
      <a:lvl6pPr marL="2228850" indent="-228600" algn="l" rtl="0" fontAlgn="base">
        <a:spcBef>
          <a:spcPct val="20000"/>
        </a:spcBef>
        <a:spcAft>
          <a:spcPct val="0"/>
        </a:spcAft>
        <a:buChar char="»"/>
        <a:defRPr sz="2000">
          <a:solidFill>
            <a:schemeClr val="tx1"/>
          </a:solidFill>
          <a:latin typeface="+mn-lt"/>
          <a:ea typeface="+mn-ea"/>
        </a:defRPr>
      </a:lvl6pPr>
      <a:lvl7pPr marL="2686050" indent="-228600" algn="l" rtl="0" fontAlgn="base">
        <a:spcBef>
          <a:spcPct val="20000"/>
        </a:spcBef>
        <a:spcAft>
          <a:spcPct val="0"/>
        </a:spcAft>
        <a:buChar char="»"/>
        <a:defRPr sz="2000">
          <a:solidFill>
            <a:schemeClr val="tx1"/>
          </a:solidFill>
          <a:latin typeface="+mn-lt"/>
          <a:ea typeface="+mn-ea"/>
        </a:defRPr>
      </a:lvl7pPr>
      <a:lvl8pPr marL="3143250" indent="-228600" algn="l" rtl="0" fontAlgn="base">
        <a:spcBef>
          <a:spcPct val="20000"/>
        </a:spcBef>
        <a:spcAft>
          <a:spcPct val="0"/>
        </a:spcAft>
        <a:buChar char="»"/>
        <a:defRPr sz="2000">
          <a:solidFill>
            <a:schemeClr val="tx1"/>
          </a:solidFill>
          <a:latin typeface="+mn-lt"/>
          <a:ea typeface="+mn-ea"/>
        </a:defRPr>
      </a:lvl8pPr>
      <a:lvl9pPr marL="360045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slideshare.net/terriko/how-does-biology-explain-the-low-numbers-of-women-in-cs-hint-it-doesnt?ref=http://www.slate.com/blogs/xx_factor/2013/08/29/are_women_bad_at_math_graphs_refute.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3810000" y="2362200"/>
            <a:ext cx="5334000" cy="1143000"/>
          </a:xfrm>
        </p:spPr>
        <p:txBody>
          <a:bodyPr/>
          <a:lstStyle/>
          <a:p>
            <a:pPr eaLnBrk="1" hangingPunct="1"/>
            <a:r>
              <a:rPr lang="en-US" smtClean="0"/>
              <a:t>Confidence Intervals, Effect Size and Power</a:t>
            </a:r>
          </a:p>
        </p:txBody>
      </p:sp>
      <p:sp>
        <p:nvSpPr>
          <p:cNvPr id="16386" name="Rectangle 3"/>
          <p:cNvSpPr>
            <a:spLocks noGrp="1" noChangeArrowheads="1"/>
          </p:cNvSpPr>
          <p:nvPr>
            <p:ph type="subTitle" idx="1"/>
          </p:nvPr>
        </p:nvSpPr>
        <p:spPr>
          <a:xfrm>
            <a:off x="3657600" y="4038600"/>
            <a:ext cx="5486400" cy="1752600"/>
          </a:xfrm>
        </p:spPr>
        <p:txBody>
          <a:bodyPr/>
          <a:lstStyle/>
          <a:p>
            <a:pPr eaLnBrk="1" hangingPunct="1"/>
            <a:r>
              <a:rPr lang="en-US" smtClean="0"/>
              <a:t>Chapter 8</a:t>
            </a:r>
          </a:p>
        </p:txBody>
      </p:sp>
      <p:pic>
        <p:nvPicPr>
          <p:cNvPr id="16389" name="Picture 5" descr="nolan2e comp"/>
          <p:cNvPicPr>
            <a:picLocks noChangeAspect="1" noChangeArrowheads="1"/>
          </p:cNvPicPr>
          <p:nvPr/>
        </p:nvPicPr>
        <p:blipFill>
          <a:blip r:embed="rId3"/>
          <a:srcRect/>
          <a:stretch>
            <a:fillRect/>
          </a:stretch>
        </p:blipFill>
        <p:spPr bwMode="auto">
          <a:xfrm>
            <a:off x="304800" y="1905000"/>
            <a:ext cx="3263900" cy="4114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The calculations are not that different than what we’ve been doing:</a:t>
            </a:r>
          </a:p>
          <a:p>
            <a:pPr lvl="1"/>
            <a:r>
              <a:rPr lang="en-US" dirty="0" smtClean="0"/>
              <a:t>Take a z-score where 95% of the data is in the middle of the distribution</a:t>
            </a:r>
          </a:p>
          <a:p>
            <a:pPr lvl="1"/>
            <a:r>
              <a:rPr lang="en-US" dirty="0" smtClean="0"/>
              <a:t>Translate that back to a raw score to match the mean.</a:t>
            </a:r>
          </a:p>
          <a:p>
            <a:pPr lvl="1"/>
            <a:r>
              <a:rPr lang="en-US" dirty="0" smtClean="0"/>
              <a:t>(draw)</a:t>
            </a:r>
            <a:endParaRPr lang="en-US" dirty="0"/>
          </a:p>
        </p:txBody>
      </p:sp>
    </p:spTree>
    <p:extLst>
      <p:ext uri="{BB962C8B-B14F-4D97-AF65-F5344CB8AC3E}">
        <p14:creationId xmlns:p14="http://schemas.microsoft.com/office/powerpoint/2010/main" val="249375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371600" y="685800"/>
            <a:ext cx="7772400" cy="533400"/>
          </a:xfrm>
        </p:spPr>
        <p:txBody>
          <a:bodyPr/>
          <a:lstStyle/>
          <a:p>
            <a:r>
              <a:rPr lang="en-US" smtClean="0"/>
              <a:t>Calculating Confidence Intervals</a:t>
            </a:r>
          </a:p>
        </p:txBody>
      </p:sp>
      <p:sp>
        <p:nvSpPr>
          <p:cNvPr id="28674" name="Content Placeholder 2"/>
          <p:cNvSpPr>
            <a:spLocks noGrp="1"/>
          </p:cNvSpPr>
          <p:nvPr>
            <p:ph idx="1"/>
          </p:nvPr>
        </p:nvSpPr>
        <p:spPr>
          <a:xfrm>
            <a:off x="914400" y="1828800"/>
            <a:ext cx="7772400" cy="4191000"/>
          </a:xfrm>
        </p:spPr>
        <p:txBody>
          <a:bodyPr/>
          <a:lstStyle/>
          <a:p>
            <a:r>
              <a:rPr lang="en-US" smtClean="0"/>
              <a:t>Step 1: Draw a picture of a distribution that will include confidence intervals</a:t>
            </a:r>
          </a:p>
          <a:p>
            <a:r>
              <a:rPr lang="en-US" smtClean="0"/>
              <a:t>Step 2: Indicate the bounds of the CI on the drawing</a:t>
            </a:r>
          </a:p>
          <a:p>
            <a:r>
              <a:rPr lang="en-US" smtClean="0"/>
              <a:t>Step 3: Determine the z statistics that fall at each line marking the middle 95%</a:t>
            </a:r>
          </a:p>
          <a:p>
            <a:r>
              <a:rPr lang="en-US" smtClean="0"/>
              <a:t>Step 4: Turn the z statistic back into raw means</a:t>
            </a:r>
          </a:p>
          <a:p>
            <a:r>
              <a:rPr lang="en-US" smtClean="0"/>
              <a:t>Step 5: Check that the CIs make sense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1066800" y="838200"/>
            <a:ext cx="7772400" cy="533400"/>
          </a:xfrm>
        </p:spPr>
        <p:txBody>
          <a:bodyPr/>
          <a:lstStyle/>
          <a:p>
            <a:pPr eaLnBrk="1" hangingPunct="1"/>
            <a:r>
              <a:rPr lang="en-US" smtClean="0"/>
              <a:t>Confidence Interval for </a:t>
            </a:r>
            <a:r>
              <a:rPr lang="en-US" i="1" smtClean="0"/>
              <a:t>z</a:t>
            </a:r>
            <a:r>
              <a:rPr lang="en-US" smtClean="0"/>
              <a:t>-test</a:t>
            </a:r>
          </a:p>
        </p:txBody>
      </p:sp>
      <p:sp>
        <p:nvSpPr>
          <p:cNvPr id="30722" name="Rectangle 3"/>
          <p:cNvSpPr>
            <a:spLocks noGrp="1" noChangeArrowheads="1"/>
          </p:cNvSpPr>
          <p:nvPr>
            <p:ph type="body" idx="1"/>
          </p:nvPr>
        </p:nvSpPr>
        <p:spPr>
          <a:xfrm>
            <a:off x="1143000" y="1981200"/>
            <a:ext cx="7772400" cy="4114800"/>
          </a:xfrm>
        </p:spPr>
        <p:txBody>
          <a:bodyPr/>
          <a:lstStyle/>
          <a:p>
            <a:pPr eaLnBrk="1" hangingPunct="1">
              <a:buFontTx/>
              <a:buNone/>
            </a:pPr>
            <a:r>
              <a:rPr lang="en-US" i="1" smtClean="0"/>
              <a:t>		M</a:t>
            </a:r>
            <a:r>
              <a:rPr lang="en-US" i="1" baseline="-25000" smtClean="0"/>
              <a:t>lower</a:t>
            </a:r>
            <a:r>
              <a:rPr lang="en-US" smtClean="0"/>
              <a:t> = - </a:t>
            </a:r>
            <a:r>
              <a:rPr lang="en-US" i="1" smtClean="0"/>
              <a:t>z</a:t>
            </a:r>
            <a:r>
              <a:rPr lang="en-US" smtClean="0"/>
              <a:t>(</a:t>
            </a:r>
            <a:r>
              <a:rPr lang="el-GR" smtClean="0"/>
              <a:t>σ</a:t>
            </a:r>
            <a:r>
              <a:rPr lang="en-US" i="1" baseline="-25000" smtClean="0"/>
              <a:t>M</a:t>
            </a:r>
            <a:r>
              <a:rPr lang="en-US" smtClean="0"/>
              <a:t>) + </a:t>
            </a:r>
            <a:r>
              <a:rPr lang="en-US" i="1" smtClean="0"/>
              <a:t>M</a:t>
            </a:r>
            <a:r>
              <a:rPr lang="en-US" i="1" baseline="-25000" smtClean="0"/>
              <a:t>sample</a:t>
            </a:r>
          </a:p>
          <a:p>
            <a:pPr eaLnBrk="1" hangingPunct="1">
              <a:buFontTx/>
              <a:buNone/>
            </a:pPr>
            <a:endParaRPr lang="en-US" smtClean="0"/>
          </a:p>
          <a:p>
            <a:pPr eaLnBrk="1" hangingPunct="1">
              <a:buFontTx/>
              <a:buNone/>
            </a:pPr>
            <a:r>
              <a:rPr lang="en-US" i="1" smtClean="0"/>
              <a:t>		M</a:t>
            </a:r>
            <a:r>
              <a:rPr lang="en-US" i="1" baseline="-25000" smtClean="0"/>
              <a:t>upper</a:t>
            </a:r>
            <a:r>
              <a:rPr lang="en-US" smtClean="0"/>
              <a:t> = </a:t>
            </a:r>
            <a:r>
              <a:rPr lang="en-US" i="1" smtClean="0"/>
              <a:t>z</a:t>
            </a:r>
            <a:r>
              <a:rPr lang="en-US" smtClean="0"/>
              <a:t>(</a:t>
            </a:r>
            <a:r>
              <a:rPr lang="el-GR" smtClean="0"/>
              <a:t>σ</a:t>
            </a:r>
            <a:r>
              <a:rPr lang="en-US" i="1" baseline="-25000" smtClean="0"/>
              <a:t>M</a:t>
            </a:r>
            <a:r>
              <a:rPr lang="en-US" smtClean="0"/>
              <a:t>) + </a:t>
            </a:r>
            <a:r>
              <a:rPr lang="en-US" i="1" smtClean="0"/>
              <a:t>M</a:t>
            </a:r>
            <a:r>
              <a:rPr lang="en-US" i="1" baseline="-25000" smtClean="0"/>
              <a:t>sample</a:t>
            </a:r>
          </a:p>
          <a:p>
            <a:pPr eaLnBrk="1" hangingPunct="1">
              <a:buFontTx/>
              <a:buNone/>
            </a:pPr>
            <a:endParaRPr lang="en-US" smtClean="0"/>
          </a:p>
          <a:p>
            <a:pPr eaLnBrk="1" hangingPunct="1"/>
            <a:r>
              <a:rPr lang="en-US" smtClean="0"/>
              <a:t>Think about it: Why do we need two calculations?</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smtClean="0"/>
              <a:t> Let’s compare the </a:t>
            </a:r>
            <a:r>
              <a:rPr lang="en-US" sz="2400" dirty="0"/>
              <a:t>average calories consumed by patrons of Starbucks that posted calories on their menus to the population mean number of calories consumed by patrons of Starbucks that do not post calories on their menus (Bollinger, Leslie, &amp; Sorensen, 2010). </a:t>
            </a:r>
            <a:endParaRPr lang="en-US" dirty="0" smtClean="0"/>
          </a:p>
          <a:p>
            <a:r>
              <a:rPr lang="en-US" sz="2400" dirty="0" smtClean="0"/>
              <a:t>The </a:t>
            </a:r>
            <a:r>
              <a:rPr lang="en-US" sz="2400" dirty="0"/>
              <a:t>population mean was 247 calories, and we considered 201 to be the population standard deviation. The 1000 people in the sample consumed a mean of 232 calories.</a:t>
            </a:r>
            <a:r>
              <a:rPr lang="en-US" dirty="0"/>
              <a:t> </a:t>
            </a:r>
          </a:p>
        </p:txBody>
      </p:sp>
    </p:spTree>
    <p:extLst>
      <p:ext uri="{BB962C8B-B14F-4D97-AF65-F5344CB8AC3E}">
        <p14:creationId xmlns:p14="http://schemas.microsoft.com/office/powerpoint/2010/main" val="242287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5"/>
          <p:cNvSpPr txBox="1">
            <a:spLocks noChangeArrowheads="1"/>
          </p:cNvSpPr>
          <p:nvPr/>
        </p:nvSpPr>
        <p:spPr bwMode="auto">
          <a:xfrm>
            <a:off x="1066800" y="685800"/>
            <a:ext cx="8077200" cy="646113"/>
          </a:xfrm>
          <a:prstGeom prst="rect">
            <a:avLst/>
          </a:prstGeom>
          <a:noFill/>
          <a:ln w="9525">
            <a:noFill/>
            <a:miter lim="800000"/>
            <a:headEnd/>
            <a:tailEnd/>
          </a:ln>
        </p:spPr>
        <p:txBody>
          <a:bodyPr>
            <a:spAutoFit/>
          </a:bodyPr>
          <a:lstStyle/>
          <a:p>
            <a:pPr algn="ctr" eaLnBrk="0" hangingPunct="0">
              <a:spcBef>
                <a:spcPct val="50000"/>
              </a:spcBef>
            </a:pPr>
            <a:r>
              <a:rPr lang="en-US" sz="3600" b="1">
                <a:solidFill>
                  <a:srgbClr val="800000"/>
                </a:solidFill>
                <a:latin typeface="Arial" charset="0"/>
              </a:rPr>
              <a:t>A 95% Confidence Interval, Part I</a:t>
            </a:r>
          </a:p>
        </p:txBody>
      </p:sp>
      <p:pic>
        <p:nvPicPr>
          <p:cNvPr id="32770" name="Picture 1" descr="E:\CH08\NolH2e_fig_08_03.jpg"/>
          <p:cNvPicPr>
            <a:picLocks noChangeAspect="1" noChangeArrowheads="1"/>
          </p:cNvPicPr>
          <p:nvPr/>
        </p:nvPicPr>
        <p:blipFill>
          <a:blip r:embed="rId3"/>
          <a:srcRect/>
          <a:stretch>
            <a:fillRect/>
          </a:stretch>
        </p:blipFill>
        <p:spPr bwMode="auto">
          <a:xfrm>
            <a:off x="762000" y="2133600"/>
            <a:ext cx="8229600" cy="29876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6"/>
          <p:cNvSpPr txBox="1">
            <a:spLocks noChangeArrowheads="1"/>
          </p:cNvSpPr>
          <p:nvPr/>
        </p:nvSpPr>
        <p:spPr bwMode="auto">
          <a:xfrm>
            <a:off x="1219200" y="762000"/>
            <a:ext cx="80772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a:solidFill>
                  <a:srgbClr val="800000"/>
                </a:solidFill>
                <a:latin typeface="+mn-lt"/>
                <a:ea typeface="Geneva" pitchFamily="-48" charset="-128"/>
                <a:cs typeface="+mn-cs"/>
              </a:rPr>
              <a:t>A 95% Confidence Interval, Part II</a:t>
            </a:r>
          </a:p>
        </p:txBody>
      </p:sp>
      <p:pic>
        <p:nvPicPr>
          <p:cNvPr id="34818" name="Picture 1" descr="E:\CH08\NolH2e_fig_08_04.jpg"/>
          <p:cNvPicPr>
            <a:picLocks noChangeAspect="1" noChangeArrowheads="1"/>
          </p:cNvPicPr>
          <p:nvPr/>
        </p:nvPicPr>
        <p:blipFill>
          <a:blip r:embed="rId3"/>
          <a:srcRect/>
          <a:stretch>
            <a:fillRect/>
          </a:stretch>
        </p:blipFill>
        <p:spPr bwMode="auto">
          <a:xfrm>
            <a:off x="762000" y="2073275"/>
            <a:ext cx="8229600" cy="3260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219200" y="609600"/>
            <a:ext cx="80772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A 95% Confidence Interval, Part III</a:t>
            </a:r>
          </a:p>
        </p:txBody>
      </p:sp>
      <p:pic>
        <p:nvPicPr>
          <p:cNvPr id="36866" name="Picture 1" descr="E:\CH08\NolH2e_fig_08_05.jpg"/>
          <p:cNvPicPr>
            <a:picLocks noChangeAspect="1" noChangeArrowheads="1"/>
          </p:cNvPicPr>
          <p:nvPr/>
        </p:nvPicPr>
        <p:blipFill>
          <a:blip r:embed="rId3"/>
          <a:srcRect/>
          <a:stretch>
            <a:fillRect/>
          </a:stretch>
        </p:blipFill>
        <p:spPr bwMode="auto">
          <a:xfrm>
            <a:off x="762000" y="2124075"/>
            <a:ext cx="8229600" cy="2981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2"/>
          <p:cNvSpPr>
            <a:spLocks noGrp="1"/>
          </p:cNvSpPr>
          <p:nvPr>
            <p:ph idx="1"/>
          </p:nvPr>
        </p:nvSpPr>
        <p:spPr/>
        <p:txBody>
          <a:bodyPr/>
          <a:lstStyle/>
          <a:p>
            <a:r>
              <a:rPr lang="en-US" dirty="0" smtClean="0"/>
              <a:t>Which do you think more accurately represents the data: point estimate or interval estimate?</a:t>
            </a:r>
          </a:p>
          <a:p>
            <a:pPr lvl="1"/>
            <a:r>
              <a:rPr lang="en-US" dirty="0" smtClean="0"/>
              <a:t>Why?</a:t>
            </a:r>
          </a:p>
          <a:p>
            <a:r>
              <a:rPr lang="en-US" dirty="0" smtClean="0"/>
              <a:t>What are the advantages and disadvantages of each method?</a:t>
            </a:r>
          </a:p>
        </p:txBody>
      </p:sp>
      <p:sp>
        <p:nvSpPr>
          <p:cNvPr id="38914" name="Title 2"/>
          <p:cNvSpPr>
            <a:spLocks noGrp="1"/>
          </p:cNvSpPr>
          <p:nvPr>
            <p:ph type="title"/>
          </p:nvPr>
        </p:nvSpPr>
        <p:spPr>
          <a:xfrm>
            <a:off x="685800" y="914400"/>
            <a:ext cx="7772400" cy="533400"/>
          </a:xfrm>
        </p:spPr>
        <p:txBody>
          <a:bodyPr/>
          <a:lstStyle/>
          <a:p>
            <a:r>
              <a:rPr lang="en-US" sz="3200" smtClean="0"/>
              <a:t>Think About It</a:t>
            </a:r>
            <a:endParaRPr lang="en-US" sz="3200" smtClean="0">
              <a:solidFill>
                <a:srgbClr val="C00000"/>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990600" y="914400"/>
            <a:ext cx="8153400" cy="457200"/>
          </a:xfrm>
        </p:spPr>
        <p:txBody>
          <a:bodyPr/>
          <a:lstStyle/>
          <a:p>
            <a:pPr eaLnBrk="1" hangingPunct="1"/>
            <a:r>
              <a:rPr lang="en-US" dirty="0" smtClean="0"/>
              <a:t>Effect Size: Just How Big Is the Difference?</a:t>
            </a:r>
          </a:p>
        </p:txBody>
      </p:sp>
      <p:sp>
        <p:nvSpPr>
          <p:cNvPr id="40962" name="Rectangle 3"/>
          <p:cNvSpPr>
            <a:spLocks noGrp="1" noChangeArrowheads="1"/>
          </p:cNvSpPr>
          <p:nvPr>
            <p:ph type="body" idx="1"/>
          </p:nvPr>
        </p:nvSpPr>
        <p:spPr>
          <a:xfrm>
            <a:off x="838200" y="2286000"/>
            <a:ext cx="7772400" cy="3886200"/>
          </a:xfrm>
        </p:spPr>
        <p:txBody>
          <a:bodyPr/>
          <a:lstStyle/>
          <a:p>
            <a:pPr eaLnBrk="1" hangingPunct="1"/>
            <a:r>
              <a:rPr lang="en-US" dirty="0" smtClean="0"/>
              <a:t>Significant = Big?</a:t>
            </a:r>
          </a:p>
          <a:p>
            <a:pPr eaLnBrk="1" hangingPunct="1"/>
            <a:r>
              <a:rPr lang="en-US" dirty="0" smtClean="0"/>
              <a:t>Significant </a:t>
            </a:r>
            <a:r>
              <a:rPr lang="en-US" i="1" dirty="0" smtClean="0"/>
              <a:t>=</a:t>
            </a:r>
            <a:r>
              <a:rPr lang="en-US" dirty="0" smtClean="0"/>
              <a:t> Different?</a:t>
            </a:r>
          </a:p>
          <a:p>
            <a:pPr eaLnBrk="1" hangingPunct="1"/>
            <a:r>
              <a:rPr lang="en-US" dirty="0" smtClean="0"/>
              <a:t>Increasing sample size will make us more likely to find a statistically significant </a:t>
            </a:r>
            <a:r>
              <a:rPr lang="en-US" dirty="0" smtClean="0"/>
              <a:t>effect</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08420067"/>
              </p:ext>
            </p:extLst>
          </p:nvPr>
        </p:nvGraphicFramePr>
        <p:xfrm>
          <a:off x="685800" y="1981200"/>
          <a:ext cx="7848600" cy="4038600"/>
        </p:xfrm>
        <a:graphic>
          <a:graphicData uri="http://schemas.openxmlformats.org/drawingml/2006/table">
            <a:tbl>
              <a:tblPr firstRow="1" bandRow="1">
                <a:tableStyleId>{073A0DAA-6AF3-43AB-8588-CEC1D06C72B9}</a:tableStyleId>
              </a:tblPr>
              <a:tblGrid>
                <a:gridCol w="2616200"/>
                <a:gridCol w="2616200"/>
                <a:gridCol w="2616200"/>
              </a:tblGrid>
              <a:tr h="1346200">
                <a:tc>
                  <a:txBody>
                    <a:bodyPr/>
                    <a:lstStyle/>
                    <a:p>
                      <a:endParaRPr lang="en-US" dirty="0"/>
                    </a:p>
                  </a:txBody>
                  <a:tcPr/>
                </a:tc>
                <a:tc>
                  <a:txBody>
                    <a:bodyPr/>
                    <a:lstStyle/>
                    <a:p>
                      <a:r>
                        <a:rPr lang="en-US" dirty="0" smtClean="0"/>
                        <a:t>Small Effect Size</a:t>
                      </a:r>
                      <a:endParaRPr lang="en-US" dirty="0"/>
                    </a:p>
                  </a:txBody>
                  <a:tcPr/>
                </a:tc>
                <a:tc>
                  <a:txBody>
                    <a:bodyPr/>
                    <a:lstStyle/>
                    <a:p>
                      <a:r>
                        <a:rPr lang="en-US" dirty="0" smtClean="0"/>
                        <a:t>Big Effect Size</a:t>
                      </a:r>
                      <a:endParaRPr lang="en-US" dirty="0"/>
                    </a:p>
                  </a:txBody>
                  <a:tcPr/>
                </a:tc>
              </a:tr>
              <a:tr h="1346200">
                <a:tc>
                  <a:txBody>
                    <a:bodyPr/>
                    <a:lstStyle/>
                    <a:p>
                      <a:r>
                        <a:rPr lang="en-US" dirty="0" smtClean="0"/>
                        <a:t>Fail</a:t>
                      </a:r>
                      <a:r>
                        <a:rPr lang="en-US" baseline="0" dirty="0" smtClean="0"/>
                        <a:t> to reject null</a:t>
                      </a:r>
                      <a:endParaRPr lang="en-US" dirty="0"/>
                    </a:p>
                  </a:txBody>
                  <a:tcPr/>
                </a:tc>
                <a:tc>
                  <a:txBody>
                    <a:bodyPr/>
                    <a:lstStyle/>
                    <a:p>
                      <a:r>
                        <a:rPr lang="en-US" dirty="0" smtClean="0"/>
                        <a:t>Probably not there, sample size not issue</a:t>
                      </a:r>
                      <a:endParaRPr lang="en-US" dirty="0"/>
                    </a:p>
                  </a:txBody>
                  <a:tcPr/>
                </a:tc>
                <a:tc>
                  <a:txBody>
                    <a:bodyPr/>
                    <a:lstStyle/>
                    <a:p>
                      <a:r>
                        <a:rPr lang="en-US" dirty="0" smtClean="0"/>
                        <a:t>Important!</a:t>
                      </a:r>
                      <a:r>
                        <a:rPr lang="en-US" baseline="0" dirty="0" smtClean="0"/>
                        <a:t> May not have enough people in study</a:t>
                      </a:r>
                      <a:endParaRPr lang="en-US" dirty="0"/>
                    </a:p>
                  </a:txBody>
                  <a:tcPr/>
                </a:tc>
              </a:tr>
              <a:tr h="1346200">
                <a:tc>
                  <a:txBody>
                    <a:bodyPr/>
                    <a:lstStyle/>
                    <a:p>
                      <a:r>
                        <a:rPr lang="en-US" dirty="0" smtClean="0"/>
                        <a:t>Reject null</a:t>
                      </a:r>
                      <a:endParaRPr lang="en-US" dirty="0"/>
                    </a:p>
                  </a:txBody>
                  <a:tcPr/>
                </a:tc>
                <a:tc>
                  <a:txBody>
                    <a:bodyPr/>
                    <a:lstStyle/>
                    <a:p>
                      <a:r>
                        <a:rPr lang="en-US" dirty="0" smtClean="0"/>
                        <a:t>Probably not there, sample size may be causing</a:t>
                      </a:r>
                      <a:r>
                        <a:rPr lang="en-US" baseline="0" dirty="0" smtClean="0"/>
                        <a:t> rejection (Type 1)</a:t>
                      </a:r>
                      <a:endParaRPr lang="en-US" dirty="0"/>
                    </a:p>
                  </a:txBody>
                  <a:tcPr/>
                </a:tc>
                <a:tc>
                  <a:txBody>
                    <a:bodyPr/>
                    <a:lstStyle/>
                    <a:p>
                      <a:r>
                        <a:rPr lang="en-US" dirty="0" smtClean="0"/>
                        <a:t>Important</a:t>
                      </a:r>
                      <a:r>
                        <a:rPr lang="en-US" baseline="0" dirty="0" smtClean="0"/>
                        <a:t> and we found it! (power).</a:t>
                      </a:r>
                      <a:endParaRPr lang="en-US" dirty="0"/>
                    </a:p>
                  </a:txBody>
                  <a:tcPr/>
                </a:tc>
              </a:tr>
            </a:tbl>
          </a:graphicData>
        </a:graphic>
      </p:graphicFrame>
      <p:sp>
        <p:nvSpPr>
          <p:cNvPr id="4" name="Rectangle 2"/>
          <p:cNvSpPr txBox="1">
            <a:spLocks noChangeArrowheads="1"/>
          </p:cNvSpPr>
          <p:nvPr/>
        </p:nvSpPr>
        <p:spPr bwMode="auto">
          <a:xfrm>
            <a:off x="990600" y="914400"/>
            <a:ext cx="81534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rgbClr val="800000"/>
                </a:solidFill>
                <a:latin typeface="Helvetica"/>
                <a:ea typeface="+mj-ea"/>
                <a:cs typeface="Helvetica"/>
              </a:defRPr>
            </a:lvl1pPr>
            <a:lvl2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2pPr>
            <a:lvl3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3pPr>
            <a:lvl4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4pPr>
            <a:lvl5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5pPr>
            <a:lvl6pPr marL="4572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6pPr>
            <a:lvl7pPr marL="9144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7pPr>
            <a:lvl8pPr marL="13716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8pPr>
            <a:lvl9pPr marL="18288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9pPr>
          </a:lstStyle>
          <a:p>
            <a:pPr eaLnBrk="1" hangingPunct="1"/>
            <a:r>
              <a:rPr lang="en-US" smtClean="0"/>
              <a:t>Effect Size: Just How Big Is the Difference?</a:t>
            </a:r>
            <a:endParaRPr lang="en-US" dirty="0" smtClean="0"/>
          </a:p>
        </p:txBody>
      </p:sp>
    </p:spTree>
    <p:extLst>
      <p:ext uri="{BB962C8B-B14F-4D97-AF65-F5344CB8AC3E}">
        <p14:creationId xmlns:p14="http://schemas.microsoft.com/office/powerpoint/2010/main" val="221108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Dangers of NHST</a:t>
            </a:r>
            <a:endParaRPr lang="en-US" dirty="0"/>
          </a:p>
        </p:txBody>
      </p:sp>
      <p:sp>
        <p:nvSpPr>
          <p:cNvPr id="3" name="Content Placeholder 2"/>
          <p:cNvSpPr>
            <a:spLocks noGrp="1"/>
          </p:cNvSpPr>
          <p:nvPr>
            <p:ph idx="1"/>
          </p:nvPr>
        </p:nvSpPr>
        <p:spPr/>
        <p:txBody>
          <a:bodyPr/>
          <a:lstStyle/>
          <a:p>
            <a:r>
              <a:rPr lang="en-US" dirty="0" smtClean="0"/>
              <a:t>We already discussed that statistically significant </a:t>
            </a:r>
            <a:r>
              <a:rPr lang="en-US" i="1" dirty="0" smtClean="0"/>
              <a:t>does not</a:t>
            </a:r>
            <a:r>
              <a:rPr lang="en-US" dirty="0" smtClean="0"/>
              <a:t> always mean practically important.</a:t>
            </a:r>
          </a:p>
          <a:p>
            <a:pPr lvl="1"/>
            <a:r>
              <a:rPr lang="en-US" dirty="0" smtClean="0"/>
              <a:t>Be especially skeptical if they have very large sample sizes (without any of the information presented in </a:t>
            </a:r>
            <a:r>
              <a:rPr lang="en-US" smtClean="0"/>
              <a:t>this chapter).</a:t>
            </a:r>
            <a:endParaRPr lang="en-US"/>
          </a:p>
        </p:txBody>
      </p:sp>
    </p:spTree>
    <p:extLst>
      <p:ext uri="{BB962C8B-B14F-4D97-AF65-F5344CB8AC3E}">
        <p14:creationId xmlns:p14="http://schemas.microsoft.com/office/powerpoint/2010/main" val="237273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838200" y="685800"/>
            <a:ext cx="7772400" cy="533400"/>
          </a:xfrm>
        </p:spPr>
        <p:txBody>
          <a:bodyPr/>
          <a:lstStyle/>
          <a:p>
            <a:pPr eaLnBrk="1" hangingPunct="1"/>
            <a:r>
              <a:rPr lang="en-US" smtClean="0"/>
              <a:t/>
            </a:r>
            <a:br>
              <a:rPr lang="en-US" smtClean="0"/>
            </a:br>
            <a:r>
              <a:rPr lang="en-US" smtClean="0"/>
              <a:t>What is effect size?</a:t>
            </a:r>
            <a:br>
              <a:rPr lang="en-US" smtClean="0"/>
            </a:br>
            <a:endParaRPr lang="en-US" smtClean="0"/>
          </a:p>
        </p:txBody>
      </p:sp>
      <p:sp>
        <p:nvSpPr>
          <p:cNvPr id="43010" name="Content Placeholder 2"/>
          <p:cNvSpPr>
            <a:spLocks noGrp="1"/>
          </p:cNvSpPr>
          <p:nvPr>
            <p:ph idx="1"/>
          </p:nvPr>
        </p:nvSpPr>
        <p:spPr>
          <a:xfrm>
            <a:off x="838200" y="1981200"/>
            <a:ext cx="7772400" cy="4114800"/>
          </a:xfrm>
        </p:spPr>
        <p:txBody>
          <a:bodyPr/>
          <a:lstStyle/>
          <a:p>
            <a:pPr eaLnBrk="1" hangingPunct="1"/>
            <a:r>
              <a:rPr lang="en-US" dirty="0" smtClean="0"/>
              <a:t>Size of a difference that is unaffected by sample </a:t>
            </a:r>
            <a:r>
              <a:rPr lang="en-US" dirty="0" smtClean="0"/>
              <a:t>size</a:t>
            </a:r>
          </a:p>
          <a:p>
            <a:pPr lvl="1" eaLnBrk="1" hangingPunct="1"/>
            <a:r>
              <a:rPr lang="en-US" dirty="0" smtClean="0"/>
              <a:t>How much two populations </a:t>
            </a:r>
            <a:r>
              <a:rPr lang="en-US" i="1" dirty="0" smtClean="0"/>
              <a:t>do not </a:t>
            </a:r>
            <a:r>
              <a:rPr lang="en-US" dirty="0" smtClean="0"/>
              <a:t>overlap</a:t>
            </a:r>
            <a:endParaRPr lang="en-US" dirty="0" smtClean="0"/>
          </a:p>
          <a:p>
            <a:pPr eaLnBrk="1" hangingPunct="1"/>
            <a:r>
              <a:rPr lang="en-US" dirty="0" smtClean="0"/>
              <a:t>Standardization across studies</a:t>
            </a:r>
          </a:p>
          <a:p>
            <a:endParaRPr lang="en-US"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4" descr="Nolan_fig12_08"/>
          <p:cNvPicPr>
            <a:picLocks noChangeAspect="1" noChangeArrowheads="1"/>
          </p:cNvPicPr>
          <p:nvPr/>
        </p:nvPicPr>
        <p:blipFill>
          <a:blip r:embed="rId3"/>
          <a:srcRect/>
          <a:stretch>
            <a:fillRect/>
          </a:stretch>
        </p:blipFill>
        <p:spPr bwMode="auto">
          <a:xfrm>
            <a:off x="1143000" y="2286000"/>
            <a:ext cx="6858000" cy="4381500"/>
          </a:xfrm>
          <a:prstGeom prst="rect">
            <a:avLst/>
          </a:prstGeom>
          <a:noFill/>
          <a:ln w="9525">
            <a:noFill/>
            <a:miter lim="800000"/>
            <a:headEnd/>
            <a:tailEnd/>
          </a:ln>
        </p:spPr>
      </p:pic>
      <p:sp>
        <p:nvSpPr>
          <p:cNvPr id="19459" name="Text Box 5"/>
          <p:cNvSpPr txBox="1">
            <a:spLocks noChangeArrowheads="1"/>
          </p:cNvSpPr>
          <p:nvPr/>
        </p:nvSpPr>
        <p:spPr bwMode="auto">
          <a:xfrm>
            <a:off x="685800" y="304800"/>
            <a:ext cx="8229600" cy="1816100"/>
          </a:xfrm>
          <a:prstGeom prst="rect">
            <a:avLst/>
          </a:prstGeom>
          <a:noFill/>
          <a:ln w="9525">
            <a:noFill/>
            <a:miter lim="800000"/>
            <a:headEnd/>
            <a:tailEnd/>
          </a:ln>
        </p:spPr>
        <p:txBody>
          <a:bodyPr>
            <a:spAutoFit/>
          </a:bodyPr>
          <a:lstStyle/>
          <a:p>
            <a:pPr algn="ctr" eaLnBrk="0" hangingPunct="0">
              <a:spcBef>
                <a:spcPct val="50000"/>
              </a:spcBef>
              <a:defRPr/>
            </a:pPr>
            <a:r>
              <a:rPr lang="en-US" sz="3200" b="1" dirty="0">
                <a:solidFill>
                  <a:srgbClr val="800000"/>
                </a:solidFill>
                <a:latin typeface="+mn-lt"/>
                <a:ea typeface="Geneva" pitchFamily="-48" charset="-128"/>
                <a:cs typeface="+mn-cs"/>
              </a:rPr>
              <a:t>Effect Size &amp; Mean Differences         </a:t>
            </a:r>
          </a:p>
          <a:p>
            <a:pPr algn="ctr" eaLnBrk="0" hangingPunct="0">
              <a:spcBef>
                <a:spcPct val="50000"/>
              </a:spcBef>
              <a:defRPr/>
            </a:pPr>
            <a:r>
              <a:rPr lang="en-US" sz="3200" b="1" dirty="0">
                <a:solidFill>
                  <a:srgbClr val="800000"/>
                </a:solidFill>
                <a:latin typeface="+mn-lt"/>
                <a:ea typeface="Geneva" pitchFamily="-48" charset="-128"/>
                <a:cs typeface="+mn-cs"/>
              </a:rPr>
              <a:t>Imagine both represent significant effects: Which effect is bigger?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Nolan_fig12_09"/>
          <p:cNvPicPr>
            <a:picLocks noChangeAspect="1" noChangeArrowheads="1"/>
          </p:cNvPicPr>
          <p:nvPr/>
        </p:nvPicPr>
        <p:blipFill>
          <a:blip r:embed="rId3"/>
          <a:srcRect/>
          <a:stretch>
            <a:fillRect/>
          </a:stretch>
        </p:blipFill>
        <p:spPr bwMode="auto">
          <a:xfrm>
            <a:off x="1143000" y="2225675"/>
            <a:ext cx="7010400" cy="4479925"/>
          </a:xfrm>
          <a:prstGeom prst="rect">
            <a:avLst/>
          </a:prstGeom>
          <a:noFill/>
          <a:ln w="9525">
            <a:noFill/>
            <a:miter lim="800000"/>
            <a:headEnd/>
            <a:tailEnd/>
          </a:ln>
        </p:spPr>
      </p:pic>
      <p:sp>
        <p:nvSpPr>
          <p:cNvPr id="20483" name="Text Box 5"/>
          <p:cNvSpPr txBox="1">
            <a:spLocks noChangeArrowheads="1"/>
          </p:cNvSpPr>
          <p:nvPr/>
        </p:nvSpPr>
        <p:spPr bwMode="auto">
          <a:xfrm>
            <a:off x="1219200" y="381000"/>
            <a:ext cx="8077200" cy="1754188"/>
          </a:xfrm>
          <a:prstGeom prst="rect">
            <a:avLst/>
          </a:prstGeom>
          <a:noFill/>
          <a:ln w="9525">
            <a:noFill/>
            <a:miter lim="800000"/>
            <a:headEnd/>
            <a:tailEnd/>
          </a:ln>
        </p:spPr>
        <p:txBody>
          <a:bodyPr>
            <a:spAutoFit/>
          </a:bodyPr>
          <a:lstStyle/>
          <a:p>
            <a:pPr algn="ctr" eaLnBrk="0" hangingPunct="0">
              <a:defRPr/>
            </a:pPr>
            <a:r>
              <a:rPr lang="en-US" sz="3600" b="1" dirty="0">
                <a:solidFill>
                  <a:srgbClr val="800000"/>
                </a:solidFill>
                <a:latin typeface="+mn-lt"/>
                <a:ea typeface="Geneva" pitchFamily="-48" charset="-128"/>
                <a:cs typeface="+mn-cs"/>
              </a:rPr>
              <a:t>Effect Size and Standard Deviation</a:t>
            </a:r>
          </a:p>
          <a:p>
            <a:pPr algn="ctr" eaLnBrk="0" hangingPunct="0">
              <a:defRPr/>
            </a:pPr>
            <a:r>
              <a:rPr lang="en-US" sz="3600" b="1" dirty="0">
                <a:solidFill>
                  <a:srgbClr val="800000"/>
                </a:solidFill>
                <a:latin typeface="+mn-lt"/>
                <a:ea typeface="Geneva" pitchFamily="-48" charset="-128"/>
                <a:cs typeface="+mn-cs"/>
              </a:rPr>
              <a:t>Note the spread in the two figures: Which effect size is bigger?</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685800" y="1981200"/>
            <a:ext cx="8077200" cy="4114800"/>
          </a:xfrm>
          <a:prstGeom prst="rect">
            <a:avLst/>
          </a:prstGeom>
        </p:spPr>
        <p:txBody>
          <a:bodyPr/>
          <a:lstStyle/>
          <a:p>
            <a:pPr marL="342900" indent="-342900" eaLnBrk="0" hangingPunct="0">
              <a:spcBef>
                <a:spcPct val="20000"/>
              </a:spcBef>
              <a:buFontTx/>
              <a:buChar char="&gt;"/>
              <a:defRPr/>
            </a:pPr>
            <a:r>
              <a:rPr lang="en-US" sz="3200" dirty="0">
                <a:solidFill>
                  <a:schemeClr val="accent2"/>
                </a:solidFill>
                <a:latin typeface="Lucida Grande" pitchFamily="-48" charset="0"/>
                <a:ea typeface="Geneva" pitchFamily="-48" charset="-128"/>
                <a:cs typeface="+mn-cs"/>
              </a:rPr>
              <a:t>Decrease the amount of overlap between two distributions:</a:t>
            </a:r>
          </a:p>
          <a:p>
            <a:pPr eaLnBrk="0" hangingPunct="0">
              <a:defRPr/>
            </a:pPr>
            <a:r>
              <a:rPr lang="en-US" sz="3200" dirty="0">
                <a:solidFill>
                  <a:schemeClr val="accent2"/>
                </a:solidFill>
                <a:latin typeface="Lucida Grande" pitchFamily="-48" charset="0"/>
                <a:ea typeface="Geneva" pitchFamily="-48" charset="-128"/>
                <a:cs typeface="+mn-cs"/>
              </a:rPr>
              <a:t>   1.  Their means are farther apart</a:t>
            </a:r>
          </a:p>
          <a:p>
            <a:pPr eaLnBrk="0" hangingPunct="0">
              <a:defRPr/>
            </a:pPr>
            <a:r>
              <a:rPr lang="en-US" sz="3200" dirty="0">
                <a:solidFill>
                  <a:schemeClr val="accent2"/>
                </a:solidFill>
                <a:latin typeface="Lucida Grande" pitchFamily="-48" charset="0"/>
                <a:ea typeface="Geneva" pitchFamily="-48" charset="-128"/>
                <a:cs typeface="+mn-cs"/>
              </a:rPr>
              <a:t>   2.  The variation within each </a:t>
            </a:r>
            <a:r>
              <a:rPr lang="en-US" sz="3200" dirty="0" smtClean="0">
                <a:solidFill>
                  <a:schemeClr val="accent2"/>
                </a:solidFill>
                <a:latin typeface="Lucida Grande" pitchFamily="-48" charset="0"/>
                <a:ea typeface="Geneva" pitchFamily="-48" charset="-128"/>
                <a:cs typeface="+mn-cs"/>
              </a:rPr>
              <a:t>	</a:t>
            </a:r>
            <a:r>
              <a:rPr lang="en-US" sz="3200" b="1" dirty="0" smtClean="0">
                <a:solidFill>
                  <a:schemeClr val="accent2"/>
                </a:solidFill>
                <a:latin typeface="Lucida Grande" pitchFamily="-48" charset="0"/>
                <a:ea typeface="Geneva" pitchFamily="-48" charset="-128"/>
                <a:cs typeface="+mn-cs"/>
              </a:rPr>
              <a:t>population</a:t>
            </a:r>
            <a:r>
              <a:rPr lang="en-US" sz="3200" dirty="0" smtClean="0">
                <a:solidFill>
                  <a:schemeClr val="accent2"/>
                </a:solidFill>
                <a:latin typeface="Lucida Grande" pitchFamily="-48" charset="0"/>
                <a:ea typeface="Geneva" pitchFamily="-48" charset="-128"/>
                <a:cs typeface="+mn-cs"/>
              </a:rPr>
              <a:t> is smaller</a:t>
            </a:r>
            <a:endParaRPr lang="en-US" sz="3200" kern="0" dirty="0">
              <a:solidFill>
                <a:schemeClr val="accent2"/>
              </a:solidFill>
              <a:latin typeface="+mn-lt"/>
              <a:ea typeface="+mn-ea"/>
              <a:cs typeface="+mn-cs"/>
            </a:endParaRPr>
          </a:p>
        </p:txBody>
      </p:sp>
      <p:sp>
        <p:nvSpPr>
          <p:cNvPr id="3" name="Title 3"/>
          <p:cNvSpPr txBox="1">
            <a:spLocks/>
          </p:cNvSpPr>
          <p:nvPr/>
        </p:nvSpPr>
        <p:spPr>
          <a:xfrm>
            <a:off x="838200" y="685800"/>
            <a:ext cx="7772400" cy="533400"/>
          </a:xfrm>
          <a:prstGeom prst="rect">
            <a:avLst/>
          </a:prstGeom>
        </p:spPr>
        <p:txBody>
          <a:bodyPr/>
          <a:lstStyle/>
          <a:p>
            <a:pPr algn="ctr">
              <a:defRPr/>
            </a:pPr>
            <a:r>
              <a:rPr lang="en-US" sz="3200" b="1" kern="0" dirty="0">
                <a:solidFill>
                  <a:srgbClr val="800000"/>
                </a:solidFill>
                <a:latin typeface="Helvetica" pitchFamily="-48" charset="0"/>
                <a:ea typeface="+mj-ea"/>
                <a:cs typeface="Helvetica" pitchFamily="-48" charset="0"/>
              </a:rPr>
              <a:t>Increasing Effect Size</a:t>
            </a:r>
            <a:endParaRPr lang="en-US" sz="3600" b="1" kern="0" dirty="0">
              <a:solidFill>
                <a:srgbClr val="C00000"/>
              </a:solidFill>
              <a:latin typeface="Helvetica" pitchFamily="-48" charset="0"/>
              <a:ea typeface="+mj-ea"/>
              <a:cs typeface="Helvetica" pitchFamily="-4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a:xfrm>
            <a:off x="762000" y="1752600"/>
            <a:ext cx="7772400" cy="4114800"/>
          </a:xfrm>
        </p:spPr>
        <p:txBody>
          <a:bodyPr/>
          <a:lstStyle/>
          <a:p>
            <a:r>
              <a:rPr lang="en-US" smtClean="0">
                <a:ea typeface="Helvetica"/>
                <a:cs typeface="Helvetica"/>
              </a:rPr>
              <a:t>Cohen’s </a:t>
            </a:r>
            <a:r>
              <a:rPr lang="en-US" i="1" smtClean="0">
                <a:ea typeface="Helvetica"/>
                <a:cs typeface="Helvetica"/>
              </a:rPr>
              <a:t>d </a:t>
            </a:r>
            <a:r>
              <a:rPr lang="en-US" smtClean="0"/>
              <a:t>Estimates effect size</a:t>
            </a:r>
          </a:p>
          <a:p>
            <a:r>
              <a:rPr lang="en-US" smtClean="0"/>
              <a:t>Assesses difference between means using standard deviation instead of standard error</a:t>
            </a:r>
          </a:p>
        </p:txBody>
      </p:sp>
      <p:graphicFrame>
        <p:nvGraphicFramePr>
          <p:cNvPr id="1026" name="Object 2"/>
          <p:cNvGraphicFramePr>
            <a:graphicFrameLocks noChangeAspect="1"/>
          </p:cNvGraphicFramePr>
          <p:nvPr/>
        </p:nvGraphicFramePr>
        <p:xfrm>
          <a:off x="2743200" y="4267200"/>
          <a:ext cx="2557463" cy="1416050"/>
        </p:xfrm>
        <a:graphic>
          <a:graphicData uri="http://schemas.openxmlformats.org/presentationml/2006/ole">
            <mc:AlternateContent xmlns:mc="http://schemas.openxmlformats.org/markup-compatibility/2006">
              <mc:Choice xmlns:v="urn:schemas-microsoft-com:vml" Requires="v">
                <p:oleObj spid="_x0000_s1051" name="Equation" r:id="rId4" imgW="711000" imgH="393480" progId="Equation.3">
                  <p:embed/>
                </p:oleObj>
              </mc:Choice>
              <mc:Fallback>
                <p:oleObj name="Equation" r:id="rId4" imgW="711000" imgH="39348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267200"/>
                        <a:ext cx="2557463"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3"/>
          <p:cNvSpPr>
            <a:spLocks noGrp="1"/>
          </p:cNvSpPr>
          <p:nvPr>
            <p:ph type="title"/>
          </p:nvPr>
        </p:nvSpPr>
        <p:spPr>
          <a:xfrm>
            <a:off x="838200" y="685800"/>
            <a:ext cx="7772400" cy="533400"/>
          </a:xfrm>
        </p:spPr>
        <p:txBody>
          <a:bodyPr/>
          <a:lstStyle/>
          <a:p>
            <a:pPr eaLnBrk="1" hangingPunct="1"/>
            <a:r>
              <a:rPr lang="en-US" sz="3200" smtClean="0"/>
              <a:t>Calculating Effect Size</a:t>
            </a:r>
            <a:endParaRPr lang="en-US" smtClean="0">
              <a:solidFill>
                <a:srgbClr val="C00000"/>
              </a:solidFil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sz="2400" dirty="0" smtClean="0"/>
              <a:t> Let’s compare the </a:t>
            </a:r>
            <a:r>
              <a:rPr lang="en-US" sz="2400" dirty="0"/>
              <a:t>average calories consumed by patrons of Starbucks that posted calories on their menus to the population mean number of calories consumed by patrons of Starbucks that do not post calories on their menus (Bollinger, Leslie, &amp; Sorensen, 2010). </a:t>
            </a:r>
            <a:endParaRPr lang="en-US" dirty="0" smtClean="0"/>
          </a:p>
          <a:p>
            <a:r>
              <a:rPr lang="en-US" sz="2400" dirty="0" smtClean="0"/>
              <a:t>The </a:t>
            </a:r>
            <a:r>
              <a:rPr lang="en-US" sz="2400" dirty="0"/>
              <a:t>population mean was 247 calories, and we considered 201 to be the population standard deviation. The 1000 people in the sample consumed a mean of 232 calories.</a:t>
            </a:r>
            <a:r>
              <a:rPr lang="en-US" dirty="0"/>
              <a:t> </a:t>
            </a:r>
          </a:p>
        </p:txBody>
      </p:sp>
    </p:spTree>
    <p:extLst>
      <p:ext uri="{BB962C8B-B14F-4D97-AF65-F5344CB8AC3E}">
        <p14:creationId xmlns:p14="http://schemas.microsoft.com/office/powerpoint/2010/main" val="2222956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C:\Documents and Settings\dillerj\Desktop\Stats_Consult\JPGS - low res\CH08\low\NOLESS_TB08-01.jpg"/>
          <p:cNvPicPr>
            <a:picLocks noChangeAspect="1" noChangeArrowheads="1"/>
          </p:cNvPicPr>
          <p:nvPr/>
        </p:nvPicPr>
        <p:blipFill>
          <a:blip r:embed="rId3"/>
          <a:srcRect/>
          <a:stretch>
            <a:fillRect/>
          </a:stretch>
        </p:blipFill>
        <p:spPr bwMode="auto">
          <a:xfrm>
            <a:off x="787400" y="1905000"/>
            <a:ext cx="8128000" cy="29591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MOTE</a:t>
            </a:r>
            <a:endParaRPr lang="en-US" dirty="0"/>
          </a:p>
        </p:txBody>
      </p:sp>
      <p:sp>
        <p:nvSpPr>
          <p:cNvPr id="3" name="Content Placeholder 2"/>
          <p:cNvSpPr>
            <a:spLocks noGrp="1"/>
          </p:cNvSpPr>
          <p:nvPr>
            <p:ph idx="1"/>
          </p:nvPr>
        </p:nvSpPr>
        <p:spPr/>
        <p:txBody>
          <a:bodyPr/>
          <a:lstStyle/>
          <a:p>
            <a:r>
              <a:rPr lang="en-US" dirty="0" smtClean="0"/>
              <a:t>Free effect size program</a:t>
            </a:r>
          </a:p>
          <a:p>
            <a:pPr lvl="1"/>
            <a:r>
              <a:rPr lang="en-US" dirty="0" smtClean="0"/>
              <a:t>Created by the DOOM lab! Yeah!</a:t>
            </a:r>
            <a:endParaRPr lang="en-US" dirty="0"/>
          </a:p>
        </p:txBody>
      </p:sp>
    </p:spTree>
    <p:extLst>
      <p:ext uri="{BB962C8B-B14F-4D97-AF65-F5344CB8AC3E}">
        <p14:creationId xmlns:p14="http://schemas.microsoft.com/office/powerpoint/2010/main" val="276601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71500"/>
            <a:ext cx="9144000" cy="5695950"/>
          </a:xfrm>
          <a:prstGeom prst="rect">
            <a:avLst/>
          </a:prstGeom>
        </p:spPr>
      </p:pic>
    </p:spTree>
    <p:extLst>
      <p:ext uri="{BB962C8B-B14F-4D97-AF65-F5344CB8AC3E}">
        <p14:creationId xmlns:p14="http://schemas.microsoft.com/office/powerpoint/2010/main" val="3869900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idx="4294967295"/>
          </p:nvPr>
        </p:nvSpPr>
        <p:spPr>
          <a:xfrm>
            <a:off x="685800" y="609600"/>
            <a:ext cx="7772400" cy="533400"/>
          </a:xfrm>
        </p:spPr>
        <p:txBody>
          <a:bodyPr/>
          <a:lstStyle/>
          <a:p>
            <a:r>
              <a:rPr lang="en-US" smtClean="0"/>
              <a:t>P</a:t>
            </a:r>
            <a:r>
              <a:rPr lang="en-US" baseline="-25000" smtClean="0"/>
              <a:t>rep</a:t>
            </a:r>
            <a:endParaRPr lang="en-US" smtClean="0"/>
          </a:p>
        </p:txBody>
      </p:sp>
      <p:sp>
        <p:nvSpPr>
          <p:cNvPr id="55298" name="Text Placeholder 2"/>
          <p:cNvSpPr>
            <a:spLocks noGrp="1"/>
          </p:cNvSpPr>
          <p:nvPr>
            <p:ph type="body" idx="4294967295"/>
          </p:nvPr>
        </p:nvSpPr>
        <p:spPr>
          <a:xfrm>
            <a:off x="609600" y="1828800"/>
            <a:ext cx="8458200" cy="4114800"/>
          </a:xfrm>
        </p:spPr>
        <p:txBody>
          <a:bodyPr/>
          <a:lstStyle/>
          <a:p>
            <a:r>
              <a:rPr lang="en-US" dirty="0" smtClean="0"/>
              <a:t>PLEASE IGNORE THE Prep NONSENSE IN YOUR BOOK.</a:t>
            </a:r>
          </a:p>
          <a:p>
            <a:pPr lvl="1"/>
            <a:r>
              <a:rPr lang="en-US" dirty="0" smtClean="0"/>
              <a:t>This book was published in 2011, </a:t>
            </a:r>
            <a:r>
              <a:rPr lang="en-US" i="1" dirty="0" smtClean="0"/>
              <a:t>well after</a:t>
            </a:r>
            <a:r>
              <a:rPr lang="en-US" dirty="0" smtClean="0"/>
              <a:t> the psychology community discovered it was mathematically flawed.</a:t>
            </a:r>
          </a:p>
          <a:p>
            <a:pPr lvl="1"/>
            <a:r>
              <a:rPr lang="en-US" dirty="0" smtClean="0"/>
              <a:t>Sheesh.  </a:t>
            </a:r>
            <a:r>
              <a:rPr lang="en-US" dirty="0" smtClean="0">
                <a:sym typeface="Wingdings"/>
              </a:rPr>
              <a:t></a:t>
            </a:r>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685800" y="685800"/>
            <a:ext cx="7772400" cy="533400"/>
          </a:xfrm>
        </p:spPr>
        <p:txBody>
          <a:bodyPr/>
          <a:lstStyle/>
          <a:p>
            <a:pPr eaLnBrk="1" hangingPunct="1"/>
            <a:r>
              <a:rPr lang="en-US" dirty="0" smtClean="0"/>
              <a:t>Women are bad at Math.</a:t>
            </a:r>
          </a:p>
        </p:txBody>
      </p:sp>
      <p:sp>
        <p:nvSpPr>
          <p:cNvPr id="20482" name="Rectangle 3"/>
          <p:cNvSpPr>
            <a:spLocks noGrp="1" noChangeArrowheads="1"/>
          </p:cNvSpPr>
          <p:nvPr>
            <p:ph type="body" idx="1"/>
          </p:nvPr>
        </p:nvSpPr>
        <p:spPr/>
        <p:txBody>
          <a:bodyPr/>
          <a:lstStyle/>
          <a:p>
            <a:pPr eaLnBrk="1" hangingPunct="1"/>
            <a:r>
              <a:rPr lang="en-US" dirty="0" smtClean="0"/>
              <a:t>While I joke about being bad at math, I </a:t>
            </a:r>
            <a:r>
              <a:rPr lang="en-US" i="1" dirty="0" smtClean="0"/>
              <a:t>really dislike </a:t>
            </a:r>
            <a:r>
              <a:rPr lang="en-US" dirty="0" smtClean="0"/>
              <a:t>when people tell me women are not good at math.</a:t>
            </a:r>
          </a:p>
          <a:p>
            <a:pPr lvl="1" eaLnBrk="1" hangingPunct="1"/>
            <a:r>
              <a:rPr lang="en-US" dirty="0" smtClean="0"/>
              <a:t>Seriously, I was on the state math team.  </a:t>
            </a:r>
            <a:endParaRPr lang="en-US" dirty="0"/>
          </a:p>
          <a:p>
            <a:pPr eaLnBrk="1" hangingPunct="1"/>
            <a:r>
              <a:rPr lang="en-US" dirty="0" smtClean="0">
                <a:hlinkClick r:id="rId3"/>
              </a:rPr>
              <a:t>Cool presentation</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idx="4294967295"/>
          </p:nvPr>
        </p:nvSpPr>
        <p:spPr>
          <a:xfrm>
            <a:off x="838200" y="685800"/>
            <a:ext cx="7772400" cy="533400"/>
          </a:xfrm>
        </p:spPr>
        <p:txBody>
          <a:bodyPr/>
          <a:lstStyle/>
          <a:p>
            <a:r>
              <a:rPr lang="en-US" smtClean="0"/>
              <a:t>Statistical Power</a:t>
            </a:r>
          </a:p>
        </p:txBody>
      </p:sp>
      <p:sp>
        <p:nvSpPr>
          <p:cNvPr id="57346" name="Text Placeholder 2"/>
          <p:cNvSpPr>
            <a:spLocks noGrp="1"/>
          </p:cNvSpPr>
          <p:nvPr>
            <p:ph type="body" idx="4294967295"/>
          </p:nvPr>
        </p:nvSpPr>
        <p:spPr>
          <a:xfrm>
            <a:off x="762000" y="1828800"/>
            <a:ext cx="7772400" cy="4114800"/>
          </a:xfrm>
        </p:spPr>
        <p:txBody>
          <a:bodyPr/>
          <a:lstStyle/>
          <a:p>
            <a:r>
              <a:rPr lang="en-US" smtClean="0"/>
              <a:t>The measure of our ability to reject the null hypothesis, given that the null is false</a:t>
            </a:r>
          </a:p>
          <a:p>
            <a:pPr lvl="1"/>
            <a:r>
              <a:rPr lang="en-US" smtClean="0"/>
              <a:t>The probability that we will reject the null when we should</a:t>
            </a:r>
          </a:p>
          <a:p>
            <a:pPr lvl="1"/>
            <a:r>
              <a:rPr lang="en-US" smtClean="0"/>
              <a:t>The probability that we will avoid a Type II error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Rangers Example</a:t>
            </a:r>
            <a:endParaRPr lang="en-US" dirty="0"/>
          </a:p>
        </p:txBody>
      </p:sp>
      <p:sp>
        <p:nvSpPr>
          <p:cNvPr id="3" name="Content Placeholder 2"/>
          <p:cNvSpPr>
            <a:spLocks noGrp="1"/>
          </p:cNvSpPr>
          <p:nvPr>
            <p:ph idx="1"/>
          </p:nvPr>
        </p:nvSpPr>
        <p:spPr/>
        <p:txBody>
          <a:bodyPr/>
          <a:lstStyle/>
          <a:p>
            <a:r>
              <a:rPr lang="en-US" dirty="0" smtClean="0"/>
              <a:t>See handout!</a:t>
            </a:r>
            <a:endParaRPr lang="en-US" dirty="0"/>
          </a:p>
        </p:txBody>
      </p:sp>
    </p:spTree>
    <p:extLst>
      <p:ext uri="{BB962C8B-B14F-4D97-AF65-F5344CB8AC3E}">
        <p14:creationId xmlns:p14="http://schemas.microsoft.com/office/powerpoint/2010/main" val="3078920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1: Determine the information needed to calculate power</a:t>
            </a:r>
          </a:p>
          <a:p>
            <a:pPr lvl="1"/>
            <a:r>
              <a:rPr lang="en-US" dirty="0" smtClean="0"/>
              <a:t>Population </a:t>
            </a:r>
            <a:r>
              <a:rPr lang="en-US" dirty="0" smtClean="0"/>
              <a:t>mean (um)</a:t>
            </a:r>
          </a:p>
          <a:p>
            <a:pPr lvl="1"/>
            <a:r>
              <a:rPr lang="en-US" dirty="0" smtClean="0"/>
              <a:t>Standard error (N, o needed)</a:t>
            </a:r>
          </a:p>
          <a:p>
            <a:pPr lvl="1"/>
            <a:r>
              <a:rPr lang="en-US" dirty="0" smtClean="0"/>
              <a:t>Sample mean found (M)</a:t>
            </a:r>
            <a:endParaRPr lang="en-US" dirty="0" smtClean="0"/>
          </a:p>
          <a:p>
            <a:pPr lvl="1"/>
            <a:endParaRPr lang="en-US" dirty="0" smtClean="0"/>
          </a:p>
        </p:txBody>
      </p:sp>
    </p:spTree>
    <p:extLst>
      <p:ext uri="{BB962C8B-B14F-4D97-AF65-F5344CB8AC3E}">
        <p14:creationId xmlns:p14="http://schemas.microsoft.com/office/powerpoint/2010/main" val="1821033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a:t>
            </a:r>
            <a:r>
              <a:rPr lang="en-US" dirty="0" smtClean="0"/>
              <a:t>2: Determine a critical z </a:t>
            </a:r>
            <a:r>
              <a:rPr lang="en-US" dirty="0" smtClean="0"/>
              <a:t>value (cut off score)</a:t>
            </a:r>
          </a:p>
          <a:p>
            <a:r>
              <a:rPr lang="en-US" dirty="0" smtClean="0"/>
              <a:t>Calculate raw score for that z:</a:t>
            </a:r>
          </a:p>
          <a:p>
            <a:r>
              <a:rPr lang="en-US" dirty="0" err="1" smtClean="0"/>
              <a:t>Mneeded</a:t>
            </a:r>
            <a:r>
              <a:rPr lang="en-US" dirty="0" smtClean="0"/>
              <a:t> = um + (</a:t>
            </a:r>
            <a:r>
              <a:rPr lang="en-US" dirty="0" err="1" smtClean="0"/>
              <a:t>om</a:t>
            </a:r>
            <a:r>
              <a:rPr lang="en-US" dirty="0" smtClean="0"/>
              <a:t>)*z</a:t>
            </a:r>
          </a:p>
        </p:txBody>
      </p:sp>
    </p:spTree>
    <p:extLst>
      <p:ext uri="{BB962C8B-B14F-4D97-AF65-F5344CB8AC3E}">
        <p14:creationId xmlns:p14="http://schemas.microsoft.com/office/powerpoint/2010/main" val="1821033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idx="4294967295"/>
          </p:nvPr>
        </p:nvSpPr>
        <p:spPr>
          <a:xfrm>
            <a:off x="762000" y="685800"/>
            <a:ext cx="7772400" cy="533400"/>
          </a:xfrm>
        </p:spPr>
        <p:txBody>
          <a:bodyPr/>
          <a:lstStyle/>
          <a:p>
            <a:r>
              <a:rPr lang="en-US" dirty="0" smtClean="0"/>
              <a:t>Calculating Power</a:t>
            </a:r>
          </a:p>
        </p:txBody>
      </p:sp>
      <p:sp>
        <p:nvSpPr>
          <p:cNvPr id="59394" name="Text Placeholder 2"/>
          <p:cNvSpPr>
            <a:spLocks noGrp="1"/>
          </p:cNvSpPr>
          <p:nvPr>
            <p:ph type="body" idx="4294967295"/>
          </p:nvPr>
        </p:nvSpPr>
        <p:spPr>
          <a:xfrm>
            <a:off x="685800" y="1676400"/>
            <a:ext cx="8229600" cy="4114800"/>
          </a:xfrm>
        </p:spPr>
        <p:txBody>
          <a:bodyPr/>
          <a:lstStyle/>
          <a:p>
            <a:r>
              <a:rPr lang="en-US" dirty="0" smtClean="0"/>
              <a:t>Step </a:t>
            </a:r>
            <a:r>
              <a:rPr lang="en-US" dirty="0" smtClean="0"/>
              <a:t>3: </a:t>
            </a:r>
            <a:r>
              <a:rPr lang="en-US" dirty="0" smtClean="0"/>
              <a:t>Figure out the distance between the M needed and </a:t>
            </a:r>
            <a:r>
              <a:rPr lang="en-US" dirty="0" smtClean="0"/>
              <a:t>sample M you estimated</a:t>
            </a:r>
          </a:p>
          <a:p>
            <a:pPr lvl="1"/>
            <a:r>
              <a:rPr lang="en-US" dirty="0" smtClean="0"/>
              <a:t>Z = (</a:t>
            </a:r>
            <a:r>
              <a:rPr lang="en-US" dirty="0" err="1" smtClean="0"/>
              <a:t>Mneeded</a:t>
            </a:r>
            <a:r>
              <a:rPr lang="en-US" dirty="0" smtClean="0"/>
              <a:t> – </a:t>
            </a:r>
            <a:r>
              <a:rPr lang="en-US" dirty="0" err="1" smtClean="0"/>
              <a:t>Msample</a:t>
            </a:r>
            <a:r>
              <a:rPr lang="en-US" dirty="0" smtClean="0"/>
              <a:t>) / </a:t>
            </a:r>
            <a:r>
              <a:rPr lang="en-US" dirty="0" err="1" smtClean="0"/>
              <a:t>om</a:t>
            </a:r>
            <a:endParaRPr lang="en-US" dirty="0" smtClean="0"/>
          </a:p>
          <a:p>
            <a:pPr lvl="1"/>
            <a:endParaRPr lang="en-US" dirty="0" smtClean="0"/>
          </a:p>
          <a:p>
            <a:r>
              <a:rPr lang="en-US" dirty="0" smtClean="0"/>
              <a:t>Then the </a:t>
            </a:r>
            <a:r>
              <a:rPr lang="en-US" dirty="0" smtClean="0"/>
              <a:t>percentage of the </a:t>
            </a:r>
            <a:r>
              <a:rPr lang="en-US" dirty="0" smtClean="0"/>
              <a:t>distribution above/below that score is power</a:t>
            </a:r>
          </a:p>
          <a:p>
            <a:pPr lvl="1"/>
            <a:r>
              <a:rPr lang="en-US" dirty="0" smtClean="0"/>
              <a:t>(matches your hypothesis of higher or lower)</a:t>
            </a:r>
            <a:endParaRPr lang="en-US"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increases power?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95722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905000" y="457200"/>
            <a:ext cx="67818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Alpha</a:t>
            </a:r>
          </a:p>
        </p:txBody>
      </p:sp>
      <p:pic>
        <p:nvPicPr>
          <p:cNvPr id="65538" name="Picture 2" descr="E:\CH08\NolH2e_fig_08_10.jpg"/>
          <p:cNvPicPr>
            <a:picLocks noChangeAspect="1" noChangeArrowheads="1"/>
          </p:cNvPicPr>
          <p:nvPr/>
        </p:nvPicPr>
        <p:blipFill>
          <a:blip r:embed="rId3"/>
          <a:srcRect/>
          <a:stretch>
            <a:fillRect/>
          </a:stretch>
        </p:blipFill>
        <p:spPr bwMode="auto">
          <a:xfrm>
            <a:off x="1636713" y="1219200"/>
            <a:ext cx="6669087" cy="5486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5"/>
          <p:cNvSpPr txBox="1">
            <a:spLocks noChangeArrowheads="1"/>
          </p:cNvSpPr>
          <p:nvPr/>
        </p:nvSpPr>
        <p:spPr bwMode="auto">
          <a:xfrm>
            <a:off x="1143000" y="381000"/>
            <a:ext cx="8077200" cy="646113"/>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Two-Tailed Verses One-Tailed Tests</a:t>
            </a:r>
          </a:p>
        </p:txBody>
      </p:sp>
      <p:pic>
        <p:nvPicPr>
          <p:cNvPr id="67586" name="Picture 2" descr="E:\CH08\NolH2e_fig_08_12.jpg"/>
          <p:cNvPicPr>
            <a:picLocks noChangeAspect="1" noChangeArrowheads="1"/>
          </p:cNvPicPr>
          <p:nvPr/>
        </p:nvPicPr>
        <p:blipFill>
          <a:blip r:embed="rId3"/>
          <a:srcRect/>
          <a:stretch>
            <a:fillRect/>
          </a:stretch>
        </p:blipFill>
        <p:spPr bwMode="auto">
          <a:xfrm>
            <a:off x="1371600" y="1371600"/>
            <a:ext cx="7162800" cy="53546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676400" y="381000"/>
            <a:ext cx="7010400" cy="1200150"/>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Sample Size or Decreasing Standard Deviation</a:t>
            </a:r>
          </a:p>
        </p:txBody>
      </p:sp>
      <p:pic>
        <p:nvPicPr>
          <p:cNvPr id="69634" name="Picture 3" descr="E:\CH08\NolH2e_fig_08_12.jpg"/>
          <p:cNvPicPr>
            <a:picLocks noChangeAspect="1" noChangeArrowheads="1"/>
          </p:cNvPicPr>
          <p:nvPr/>
        </p:nvPicPr>
        <p:blipFill>
          <a:blip r:embed="rId3"/>
          <a:srcRect/>
          <a:stretch>
            <a:fillRect/>
          </a:stretch>
        </p:blipFill>
        <p:spPr bwMode="auto">
          <a:xfrm>
            <a:off x="1905000" y="1730375"/>
            <a:ext cx="6553200" cy="4899025"/>
          </a:xfrm>
          <a:prstGeom prst="rect">
            <a:avLst/>
          </a:prstGeom>
          <a:noFill/>
          <a:ln w="9525">
            <a:noFill/>
            <a:miter lim="800000"/>
            <a:headEnd/>
            <a:tailEnd/>
          </a:ln>
        </p:spPr>
      </p:pic>
      <p:sp>
        <p:nvSpPr>
          <p:cNvPr id="2" name="TextBox 1"/>
          <p:cNvSpPr txBox="1"/>
          <p:nvPr/>
        </p:nvSpPr>
        <p:spPr>
          <a:xfrm>
            <a:off x="304800" y="4191000"/>
            <a:ext cx="2133600" cy="1981200"/>
          </a:xfrm>
          <a:prstGeom prst="rect">
            <a:avLst/>
          </a:prstGeom>
          <a:noFill/>
        </p:spPr>
        <p:txBody>
          <a:bodyPr wrap="square" rtlCol="0">
            <a:spAutoFit/>
          </a:bodyPr>
          <a:lstStyle/>
          <a:p>
            <a:r>
              <a:rPr lang="en-US" dirty="0" smtClean="0"/>
              <a:t>Both of these decrease standard error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5"/>
          <p:cNvSpPr txBox="1">
            <a:spLocks noChangeArrowheads="1"/>
          </p:cNvSpPr>
          <p:nvPr/>
        </p:nvSpPr>
        <p:spPr bwMode="auto">
          <a:xfrm>
            <a:off x="1219200" y="381000"/>
            <a:ext cx="8077200" cy="1200150"/>
          </a:xfrm>
          <a:prstGeom prst="rect">
            <a:avLst/>
          </a:prstGeom>
          <a:noFill/>
          <a:ln w="9525">
            <a:noFill/>
            <a:miter lim="800000"/>
            <a:headEnd/>
            <a:tailEnd/>
          </a:ln>
        </p:spPr>
        <p:txBody>
          <a:bodyPr>
            <a:spAutoFit/>
          </a:bodyPr>
          <a:lstStyle/>
          <a:p>
            <a:pPr algn="ctr" eaLnBrk="0" hangingPunct="0">
              <a:spcBef>
                <a:spcPct val="50000"/>
              </a:spcBef>
              <a:defRPr/>
            </a:pPr>
            <a:r>
              <a:rPr lang="en-US" sz="3600" b="1" dirty="0">
                <a:solidFill>
                  <a:srgbClr val="800000"/>
                </a:solidFill>
                <a:latin typeface="+mn-lt"/>
                <a:ea typeface="Geneva" pitchFamily="-48" charset="-128"/>
                <a:cs typeface="+mn-cs"/>
              </a:rPr>
              <a:t>Increasing the Difference between the Means</a:t>
            </a:r>
          </a:p>
        </p:txBody>
      </p:sp>
      <p:pic>
        <p:nvPicPr>
          <p:cNvPr id="71682" name="Picture 2" descr="E:\CH08\NolH2e_fig_08_13.jpg"/>
          <p:cNvPicPr>
            <a:picLocks noChangeAspect="1" noChangeArrowheads="1"/>
          </p:cNvPicPr>
          <p:nvPr/>
        </p:nvPicPr>
        <p:blipFill>
          <a:blip r:embed="rId3"/>
          <a:srcRect/>
          <a:stretch>
            <a:fillRect/>
          </a:stretch>
        </p:blipFill>
        <p:spPr bwMode="auto">
          <a:xfrm>
            <a:off x="1905000" y="1600200"/>
            <a:ext cx="6327775" cy="5181600"/>
          </a:xfrm>
          <a:prstGeom prst="rect">
            <a:avLst/>
          </a:prstGeom>
          <a:noFill/>
          <a:ln w="9525">
            <a:noFill/>
            <a:miter lim="800000"/>
            <a:headEnd/>
            <a:tailEnd/>
          </a:ln>
        </p:spPr>
      </p:pic>
      <p:sp>
        <p:nvSpPr>
          <p:cNvPr id="2" name="TextBox 1"/>
          <p:cNvSpPr txBox="1"/>
          <p:nvPr/>
        </p:nvSpPr>
        <p:spPr>
          <a:xfrm>
            <a:off x="541590" y="4649808"/>
            <a:ext cx="1703712" cy="461665"/>
          </a:xfrm>
          <a:prstGeom prst="rect">
            <a:avLst/>
          </a:prstGeom>
          <a:noFill/>
        </p:spPr>
        <p:txBody>
          <a:bodyPr wrap="none" rtlCol="0">
            <a:spAutoFit/>
          </a:bodyPr>
          <a:lstStyle/>
          <a:p>
            <a:r>
              <a:rPr lang="en-US" dirty="0" smtClean="0"/>
              <a:t>Effect size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Practically Useful Numbers</a:t>
            </a:r>
            <a:endParaRPr lang="en-US" dirty="0"/>
          </a:p>
        </p:txBody>
      </p:sp>
      <p:sp>
        <p:nvSpPr>
          <p:cNvPr id="3" name="Content Placeholder 2"/>
          <p:cNvSpPr>
            <a:spLocks noGrp="1"/>
          </p:cNvSpPr>
          <p:nvPr>
            <p:ph idx="1"/>
          </p:nvPr>
        </p:nvSpPr>
        <p:spPr/>
        <p:txBody>
          <a:bodyPr/>
          <a:lstStyle/>
          <a:p>
            <a:r>
              <a:rPr lang="en-US" dirty="0" smtClean="0"/>
              <a:t>So what do we do to judge a study for the practical significance?</a:t>
            </a:r>
          </a:p>
          <a:p>
            <a:pPr lvl="1"/>
            <a:r>
              <a:rPr lang="en-US" dirty="0" smtClean="0"/>
              <a:t>Confidence Intervals (small = good)</a:t>
            </a:r>
          </a:p>
          <a:p>
            <a:pPr lvl="1"/>
            <a:r>
              <a:rPr lang="en-US" dirty="0" smtClean="0"/>
              <a:t>Effect size (big = good)</a:t>
            </a:r>
            <a:endParaRPr lang="en-US" dirty="0"/>
          </a:p>
        </p:txBody>
      </p:sp>
    </p:spTree>
    <p:extLst>
      <p:ext uri="{BB962C8B-B14F-4D97-AF65-F5344CB8AC3E}">
        <p14:creationId xmlns:p14="http://schemas.microsoft.com/office/powerpoint/2010/main" val="1011568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noChangeArrowheads="1"/>
          </p:cNvSpPr>
          <p:nvPr>
            <p:ph type="body" idx="1"/>
          </p:nvPr>
        </p:nvSpPr>
        <p:spPr>
          <a:xfrm>
            <a:off x="838200" y="1828800"/>
            <a:ext cx="7772400" cy="4114800"/>
          </a:xfrm>
        </p:spPr>
        <p:txBody>
          <a:bodyPr/>
          <a:lstStyle/>
          <a:p>
            <a:pPr eaLnBrk="1" hangingPunct="1"/>
            <a:r>
              <a:rPr lang="en-US" smtClean="0"/>
              <a:t>Larger sample size increases power</a:t>
            </a:r>
          </a:p>
          <a:p>
            <a:pPr eaLnBrk="1" hangingPunct="1"/>
            <a:r>
              <a:rPr lang="en-US" smtClean="0"/>
              <a:t>Alpha level</a:t>
            </a:r>
          </a:p>
          <a:p>
            <a:pPr lvl="1" eaLnBrk="1" hangingPunct="1"/>
            <a:r>
              <a:rPr lang="en-US" smtClean="0"/>
              <a:t>Higher level increases power (e.g., from .05 to .10)</a:t>
            </a:r>
          </a:p>
          <a:p>
            <a:pPr eaLnBrk="1" hangingPunct="1"/>
            <a:r>
              <a:rPr lang="en-US" smtClean="0"/>
              <a:t>One-tailed tests have more power than two-tailed tests</a:t>
            </a:r>
          </a:p>
          <a:p>
            <a:pPr eaLnBrk="1" hangingPunct="1"/>
            <a:r>
              <a:rPr lang="en-US" smtClean="0"/>
              <a:t>Decrease standard deviation</a:t>
            </a:r>
          </a:p>
          <a:p>
            <a:pPr eaLnBrk="1" hangingPunct="1"/>
            <a:r>
              <a:rPr lang="en-US" smtClean="0"/>
              <a:t>Increase difference between the means</a:t>
            </a:r>
          </a:p>
        </p:txBody>
      </p:sp>
      <p:sp>
        <p:nvSpPr>
          <p:cNvPr id="73730" name="Title 2"/>
          <p:cNvSpPr>
            <a:spLocks noGrp="1"/>
          </p:cNvSpPr>
          <p:nvPr>
            <p:ph type="title"/>
          </p:nvPr>
        </p:nvSpPr>
        <p:spPr>
          <a:xfrm>
            <a:off x="685800" y="609600"/>
            <a:ext cx="7772400" cy="533400"/>
          </a:xfrm>
        </p:spPr>
        <p:txBody>
          <a:bodyPr/>
          <a:lstStyle/>
          <a:p>
            <a:r>
              <a:rPr lang="en-US" smtClean="0"/>
              <a:t>Factors Affecting Power</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Content Placeholder 2"/>
          <p:cNvSpPr>
            <a:spLocks noGrp="1"/>
          </p:cNvSpPr>
          <p:nvPr>
            <p:ph idx="1"/>
          </p:nvPr>
        </p:nvSpPr>
        <p:spPr>
          <a:xfrm>
            <a:off x="762000" y="2133600"/>
            <a:ext cx="7772400" cy="4114800"/>
          </a:xfrm>
        </p:spPr>
        <p:txBody>
          <a:bodyPr/>
          <a:lstStyle/>
          <a:p>
            <a:r>
              <a:rPr lang="en-US" smtClean="0"/>
              <a:t>Why would it be important to know the statistical power of your study?</a:t>
            </a:r>
          </a:p>
        </p:txBody>
      </p:sp>
      <p:sp>
        <p:nvSpPr>
          <p:cNvPr id="78850" name="Title 2"/>
          <p:cNvSpPr>
            <a:spLocks noGrp="1"/>
          </p:cNvSpPr>
          <p:nvPr>
            <p:ph type="title"/>
          </p:nvPr>
        </p:nvSpPr>
        <p:spPr>
          <a:xfrm>
            <a:off x="762000" y="914400"/>
            <a:ext cx="7772400" cy="533400"/>
          </a:xfrm>
        </p:spPr>
        <p:txBody>
          <a:bodyPr/>
          <a:lstStyle/>
          <a:p>
            <a:r>
              <a:rPr lang="en-US" sz="3200" smtClean="0"/>
              <a:t>Think About It</a:t>
            </a:r>
            <a:endParaRPr lang="en-US" sz="3200" smtClean="0">
              <a:solidFill>
                <a:srgbClr val="990000"/>
              </a:solidFill>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762000" y="685800"/>
            <a:ext cx="7772400" cy="533400"/>
          </a:xfrm>
        </p:spPr>
        <p:txBody>
          <a:bodyPr/>
          <a:lstStyle/>
          <a:p>
            <a:r>
              <a:rPr lang="en-US" smtClean="0"/>
              <a:t>Meta-Analysis</a:t>
            </a:r>
          </a:p>
        </p:txBody>
      </p:sp>
      <p:sp>
        <p:nvSpPr>
          <p:cNvPr id="75778" name="Content Placeholder 2"/>
          <p:cNvSpPr>
            <a:spLocks noGrp="1"/>
          </p:cNvSpPr>
          <p:nvPr>
            <p:ph idx="1"/>
          </p:nvPr>
        </p:nvSpPr>
        <p:spPr>
          <a:xfrm>
            <a:off x="685800" y="2057400"/>
            <a:ext cx="8382000" cy="4038600"/>
          </a:xfrm>
        </p:spPr>
        <p:txBody>
          <a:bodyPr/>
          <a:lstStyle/>
          <a:p>
            <a:r>
              <a:rPr lang="en-US" smtClean="0"/>
              <a:t>Meta-analysis considers many studies simultaneously.</a:t>
            </a:r>
          </a:p>
          <a:p>
            <a:r>
              <a:rPr lang="en-US" smtClean="0"/>
              <a:t>Allows us to think of each individual study as just one data point in a larger study.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914400" y="685800"/>
            <a:ext cx="7772400" cy="533400"/>
          </a:xfrm>
        </p:spPr>
        <p:txBody>
          <a:bodyPr/>
          <a:lstStyle/>
          <a:p>
            <a:r>
              <a:rPr lang="en-US" smtClean="0"/>
              <a:t>The Logic of Meta-Analysis</a:t>
            </a:r>
          </a:p>
        </p:txBody>
      </p:sp>
      <p:sp>
        <p:nvSpPr>
          <p:cNvPr id="76802" name="Content Placeholder 2"/>
          <p:cNvSpPr>
            <a:spLocks noGrp="1"/>
          </p:cNvSpPr>
          <p:nvPr>
            <p:ph idx="1"/>
          </p:nvPr>
        </p:nvSpPr>
        <p:spPr>
          <a:xfrm>
            <a:off x="1066800" y="1981200"/>
            <a:ext cx="8077200" cy="4114800"/>
          </a:xfrm>
        </p:spPr>
        <p:txBody>
          <a:bodyPr/>
          <a:lstStyle/>
          <a:p>
            <a:r>
              <a:rPr lang="en-US" dirty="0" smtClean="0"/>
              <a:t>STEP 1: Select the topic of interest</a:t>
            </a:r>
          </a:p>
          <a:p>
            <a:r>
              <a:rPr lang="en-US" dirty="0" smtClean="0"/>
              <a:t>STEP 2: Locate every study that has</a:t>
            </a:r>
          </a:p>
          <a:p>
            <a:pPr marL="0" indent="0">
              <a:buNone/>
            </a:pPr>
            <a:r>
              <a:rPr lang="en-US" dirty="0" smtClean="0"/>
              <a:t>been conducted and meets the criteria</a:t>
            </a:r>
          </a:p>
          <a:p>
            <a:r>
              <a:rPr lang="en-US" dirty="0" smtClean="0"/>
              <a:t>STEP 3: Calculate an effect size, often Cohen’s </a:t>
            </a:r>
            <a:r>
              <a:rPr lang="en-US" i="1" dirty="0" smtClean="0"/>
              <a:t>d, for every study</a:t>
            </a:r>
          </a:p>
          <a:p>
            <a:r>
              <a:rPr lang="en-US" dirty="0" smtClean="0"/>
              <a:t>STEP 4: Calculate statistics and create appropriate graphs</a:t>
            </a:r>
            <a:endParaRPr lang="en-US" i="1"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2600" y="444500"/>
            <a:ext cx="8166100" cy="5969000"/>
          </a:xfrm>
          <a:prstGeom prst="rect">
            <a:avLst/>
          </a:prstGeom>
        </p:spPr>
      </p:pic>
    </p:spTree>
    <p:extLst>
      <p:ext uri="{BB962C8B-B14F-4D97-AF65-F5344CB8AC3E}">
        <p14:creationId xmlns:p14="http://schemas.microsoft.com/office/powerpoint/2010/main" val="86549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457200"/>
            <a:ext cx="9144000" cy="990600"/>
          </a:xfrm>
        </p:spPr>
        <p:txBody>
          <a:bodyPr/>
          <a:lstStyle/>
          <a:p>
            <a:pPr eaLnBrk="1" hangingPunct="1"/>
            <a:r>
              <a:rPr lang="en-US" smtClean="0"/>
              <a:t>Confidence Intervals</a:t>
            </a:r>
          </a:p>
        </p:txBody>
      </p:sp>
      <p:sp>
        <p:nvSpPr>
          <p:cNvPr id="24578" name="Rectangle 3"/>
          <p:cNvSpPr>
            <a:spLocks noGrp="1" noChangeArrowheads="1"/>
          </p:cNvSpPr>
          <p:nvPr>
            <p:ph type="body" idx="1"/>
          </p:nvPr>
        </p:nvSpPr>
        <p:spPr>
          <a:xfrm>
            <a:off x="685800" y="1981200"/>
            <a:ext cx="7772400" cy="4038600"/>
          </a:xfrm>
        </p:spPr>
        <p:txBody>
          <a:bodyPr/>
          <a:lstStyle/>
          <a:p>
            <a:pPr eaLnBrk="1" hangingPunct="1"/>
            <a:r>
              <a:rPr lang="en-US" dirty="0" smtClean="0"/>
              <a:t>Point estimate: summary statistic – one number as an estimate of the population</a:t>
            </a:r>
          </a:p>
          <a:p>
            <a:pPr lvl="1" eaLnBrk="1" hangingPunct="1"/>
            <a:r>
              <a:rPr lang="en-US" dirty="0" smtClean="0"/>
              <a:t>e.g., mean</a:t>
            </a:r>
          </a:p>
          <a:p>
            <a:pPr lvl="1" eaLnBrk="1" hangingPunct="1"/>
            <a:r>
              <a:rPr lang="en-US" dirty="0" smtClean="0"/>
              <a:t>Just one number that an aggregate…</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0" y="457200"/>
            <a:ext cx="9144000" cy="990600"/>
          </a:xfrm>
        </p:spPr>
        <p:txBody>
          <a:bodyPr/>
          <a:lstStyle/>
          <a:p>
            <a:pPr eaLnBrk="1" hangingPunct="1"/>
            <a:r>
              <a:rPr lang="en-US" smtClean="0"/>
              <a:t>Confidence Intervals</a:t>
            </a:r>
          </a:p>
        </p:txBody>
      </p:sp>
      <p:sp>
        <p:nvSpPr>
          <p:cNvPr id="24578" name="Rectangle 3"/>
          <p:cNvSpPr>
            <a:spLocks noGrp="1" noChangeArrowheads="1"/>
          </p:cNvSpPr>
          <p:nvPr>
            <p:ph type="body" idx="1"/>
          </p:nvPr>
        </p:nvSpPr>
        <p:spPr>
          <a:xfrm>
            <a:off x="685800" y="1981200"/>
            <a:ext cx="7772400" cy="4038600"/>
          </a:xfrm>
        </p:spPr>
        <p:txBody>
          <a:bodyPr/>
          <a:lstStyle/>
          <a:p>
            <a:pPr eaLnBrk="1" hangingPunct="1"/>
            <a:r>
              <a:rPr lang="en-US" dirty="0" smtClean="0"/>
              <a:t>Interval estimate: based on our sample statistic, range of sample statistics we would expect if we repeatedly sampled from the same population</a:t>
            </a:r>
          </a:p>
          <a:p>
            <a:pPr lvl="1" eaLnBrk="1" hangingPunct="1"/>
            <a:r>
              <a:rPr lang="en-US" dirty="0" smtClean="0"/>
              <a:t>e.g.,  Confidence interval</a:t>
            </a:r>
          </a:p>
          <a:p>
            <a:pPr lvl="1" eaLnBrk="1" hangingPunct="1"/>
            <a:r>
              <a:rPr lang="en-US" dirty="0" smtClean="0"/>
              <a:t>Tells you a lot at once!</a:t>
            </a:r>
          </a:p>
        </p:txBody>
      </p:sp>
    </p:spTree>
    <p:extLst>
      <p:ext uri="{BB962C8B-B14F-4D97-AF65-F5344CB8AC3E}">
        <p14:creationId xmlns:p14="http://schemas.microsoft.com/office/powerpoint/2010/main" val="15280466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905000"/>
            <a:ext cx="7772400" cy="4114800"/>
          </a:xfrm>
        </p:spPr>
        <p:txBody>
          <a:bodyPr>
            <a:normAutofit/>
          </a:bodyPr>
          <a:lstStyle/>
          <a:p>
            <a:pPr>
              <a:defRPr/>
            </a:pPr>
            <a:r>
              <a:rPr lang="en-US" dirty="0" smtClean="0"/>
              <a:t>Interval estimate that includes the mean we would expect for the sample statistic a certain percentage of the time were we to sample from the same population repeatedly</a:t>
            </a:r>
          </a:p>
          <a:p>
            <a:pPr lvl="1">
              <a:buFont typeface="Lucida Grande" pitchFamily="-48" charset="0"/>
              <a:buChar char="•"/>
              <a:defRPr/>
            </a:pPr>
            <a:r>
              <a:rPr lang="en-US" dirty="0" smtClean="0"/>
              <a:t>Typically set at 95</a:t>
            </a:r>
            <a:r>
              <a:rPr lang="en-US" dirty="0"/>
              <a:t> </a:t>
            </a:r>
            <a:r>
              <a:rPr lang="en-US" dirty="0" smtClean="0"/>
              <a:t>or 99%</a:t>
            </a:r>
          </a:p>
          <a:p>
            <a:pPr lvl="1">
              <a:buFont typeface="Lucida Grande" pitchFamily="-48" charset="0"/>
              <a:buChar char="•"/>
              <a:defRPr/>
            </a:pPr>
            <a:r>
              <a:rPr lang="en-US" dirty="0" smtClean="0"/>
              <a:t>(hint that matches p&lt;.05, p&lt;.01)</a:t>
            </a:r>
          </a:p>
        </p:txBody>
      </p:sp>
      <p:sp>
        <p:nvSpPr>
          <p:cNvPr id="26626" name="Title 2"/>
          <p:cNvSpPr>
            <a:spLocks noGrp="1"/>
          </p:cNvSpPr>
          <p:nvPr>
            <p:ph type="title"/>
          </p:nvPr>
        </p:nvSpPr>
        <p:spPr>
          <a:xfrm>
            <a:off x="762000" y="685800"/>
            <a:ext cx="7772400" cy="533400"/>
          </a:xfrm>
        </p:spPr>
        <p:txBody>
          <a:bodyPr/>
          <a:lstStyle/>
          <a:p>
            <a:r>
              <a:rPr lang="en-US" smtClean="0"/>
              <a:t>Confidence Intervals</a:t>
            </a:r>
            <a:endParaRPr lang="en-US" smtClean="0">
              <a:solidFill>
                <a:srgbClr val="C00000"/>
              </a:solidFill>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838200" y="1905000"/>
            <a:ext cx="7772400" cy="4114800"/>
          </a:xfrm>
        </p:spPr>
        <p:txBody>
          <a:bodyPr>
            <a:normAutofit/>
          </a:bodyPr>
          <a:lstStyle/>
          <a:p>
            <a:pPr>
              <a:defRPr/>
            </a:pPr>
            <a:r>
              <a:rPr lang="en-US" dirty="0" smtClean="0"/>
              <a:t>The range around the mean when we add and subtract a margin of error</a:t>
            </a:r>
          </a:p>
          <a:p>
            <a:pPr>
              <a:defRPr/>
            </a:pPr>
            <a:r>
              <a:rPr lang="en-US" dirty="0" smtClean="0"/>
              <a:t>Confirms findings of hypothesis testing and adds more detail</a:t>
            </a:r>
          </a:p>
          <a:p>
            <a:pPr>
              <a:defRPr/>
            </a:pPr>
            <a:endParaRPr lang="en-US" dirty="0" smtClean="0"/>
          </a:p>
        </p:txBody>
      </p:sp>
      <p:sp>
        <p:nvSpPr>
          <p:cNvPr id="26626" name="Title 2"/>
          <p:cNvSpPr>
            <a:spLocks noGrp="1"/>
          </p:cNvSpPr>
          <p:nvPr>
            <p:ph type="title"/>
          </p:nvPr>
        </p:nvSpPr>
        <p:spPr>
          <a:xfrm>
            <a:off x="762000" y="685800"/>
            <a:ext cx="7772400" cy="533400"/>
          </a:xfrm>
        </p:spPr>
        <p:txBody>
          <a:bodyPr/>
          <a:lstStyle/>
          <a:p>
            <a:r>
              <a:rPr lang="en-US" smtClean="0"/>
              <a:t>Confidence Intervals</a:t>
            </a:r>
            <a:endParaRPr lang="en-US" smtClean="0">
              <a:solidFill>
                <a:srgbClr val="C00000"/>
              </a:solidFill>
            </a:endParaRPr>
          </a:p>
        </p:txBody>
      </p:sp>
    </p:spTree>
    <p:extLst>
      <p:ext uri="{BB962C8B-B14F-4D97-AF65-F5344CB8AC3E}">
        <p14:creationId xmlns:p14="http://schemas.microsoft.com/office/powerpoint/2010/main" val="6228871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Maybe a solution to the problems of NHST?</a:t>
            </a:r>
          </a:p>
          <a:p>
            <a:pPr lvl="1"/>
            <a:r>
              <a:rPr lang="en-US" dirty="0" smtClean="0"/>
              <a:t>Some argue we should calculate means and CIs and if they </a:t>
            </a:r>
            <a:r>
              <a:rPr lang="en-US" i="1" dirty="0" smtClean="0"/>
              <a:t>do not</a:t>
            </a:r>
            <a:r>
              <a:rPr lang="en-US" dirty="0" smtClean="0"/>
              <a:t> overlap, that means they are different!</a:t>
            </a:r>
          </a:p>
          <a:p>
            <a:pPr lvl="2"/>
            <a:r>
              <a:rPr lang="en-US" dirty="0" smtClean="0"/>
              <a:t>Only works sometimes though … </a:t>
            </a:r>
            <a:endParaRPr lang="en-US" dirty="0"/>
          </a:p>
        </p:txBody>
      </p:sp>
    </p:spTree>
    <p:extLst>
      <p:ext uri="{BB962C8B-B14F-4D97-AF65-F5344CB8AC3E}">
        <p14:creationId xmlns:p14="http://schemas.microsoft.com/office/powerpoint/2010/main" val="157068261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B Helvetica Bold"/>
        <a:ea typeface="Geneva"/>
        <a:cs typeface="Geneva"/>
      </a:majorFont>
      <a:minorFont>
        <a:latin typeface="Helvetica"/>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2398</TotalTime>
  <Words>1236</Words>
  <Application>Microsoft Macintosh PowerPoint</Application>
  <PresentationFormat>On-screen Show (4:3)</PresentationFormat>
  <Paragraphs>172</Paragraphs>
  <Slides>44</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Blank Presentation</vt:lpstr>
      <vt:lpstr>Equation</vt:lpstr>
      <vt:lpstr>Confidence Intervals, Effect Size and Power</vt:lpstr>
      <vt:lpstr>The Dangers of NHST</vt:lpstr>
      <vt:lpstr>Women are bad at Math.</vt:lpstr>
      <vt:lpstr>Practically Useful Numbers</vt:lpstr>
      <vt:lpstr>Confidence Intervals</vt:lpstr>
      <vt:lpstr>Confidence Intervals</vt:lpstr>
      <vt:lpstr>Confidence Intervals</vt:lpstr>
      <vt:lpstr>Confidence Intervals</vt:lpstr>
      <vt:lpstr>Confidence Intervals</vt:lpstr>
      <vt:lpstr>Confidence Intervals</vt:lpstr>
      <vt:lpstr>Calculating Confidence Intervals</vt:lpstr>
      <vt:lpstr>Confidence Interval for z-test</vt:lpstr>
      <vt:lpstr>Example</vt:lpstr>
      <vt:lpstr>PowerPoint Presentation</vt:lpstr>
      <vt:lpstr>PowerPoint Presentation</vt:lpstr>
      <vt:lpstr>PowerPoint Presentation</vt:lpstr>
      <vt:lpstr>Think About It</vt:lpstr>
      <vt:lpstr>Effect Size: Just How Big Is the Difference?</vt:lpstr>
      <vt:lpstr>PowerPoint Presentation</vt:lpstr>
      <vt:lpstr> What is effect size? </vt:lpstr>
      <vt:lpstr>PowerPoint Presentation</vt:lpstr>
      <vt:lpstr>PowerPoint Presentation</vt:lpstr>
      <vt:lpstr>PowerPoint Presentation</vt:lpstr>
      <vt:lpstr>Calculating Effect Size</vt:lpstr>
      <vt:lpstr>Example</vt:lpstr>
      <vt:lpstr>PowerPoint Presentation</vt:lpstr>
      <vt:lpstr>MOTE</vt:lpstr>
      <vt:lpstr>PowerPoint Presentation</vt:lpstr>
      <vt:lpstr>Prep</vt:lpstr>
      <vt:lpstr>Statistical Power</vt:lpstr>
      <vt:lpstr>Power Rangers Example</vt:lpstr>
      <vt:lpstr>Calculating Power</vt:lpstr>
      <vt:lpstr>Calculating Power</vt:lpstr>
      <vt:lpstr>Calculating Power</vt:lpstr>
      <vt:lpstr>What increases power?</vt:lpstr>
      <vt:lpstr>PowerPoint Presentation</vt:lpstr>
      <vt:lpstr>PowerPoint Presentation</vt:lpstr>
      <vt:lpstr>PowerPoint Presentation</vt:lpstr>
      <vt:lpstr>PowerPoint Presentation</vt:lpstr>
      <vt:lpstr>Factors Affecting Power</vt:lpstr>
      <vt:lpstr>Think About It</vt:lpstr>
      <vt:lpstr>Meta-Analysis</vt:lpstr>
      <vt:lpstr>The Logic of Meta-Analysis</vt:lpstr>
      <vt:lpstr>PowerPoint Presentation</vt:lpstr>
    </vt:vector>
  </TitlesOfParts>
  <Company>IT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Department</dc:creator>
  <cp:lastModifiedBy>Erin Buchanan</cp:lastModifiedBy>
  <cp:revision>135</cp:revision>
  <dcterms:created xsi:type="dcterms:W3CDTF">2010-01-19T19:01:20Z</dcterms:created>
  <dcterms:modified xsi:type="dcterms:W3CDTF">2014-02-28T03:57:18Z</dcterms:modified>
</cp:coreProperties>
</file>